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6"/>
  </p:notesMasterIdLst>
  <p:sldIdLst>
    <p:sldId id="305" r:id="rId2"/>
    <p:sldId id="306" r:id="rId3"/>
    <p:sldId id="257" r:id="rId4"/>
    <p:sldId id="258" r:id="rId5"/>
    <p:sldId id="259" r:id="rId6"/>
    <p:sldId id="312" r:id="rId7"/>
    <p:sldId id="260" r:id="rId8"/>
    <p:sldId id="310" r:id="rId9"/>
    <p:sldId id="314" r:id="rId10"/>
    <p:sldId id="307" r:id="rId11"/>
    <p:sldId id="313" r:id="rId12"/>
    <p:sldId id="261" r:id="rId13"/>
    <p:sldId id="311" r:id="rId14"/>
    <p:sldId id="315" r:id="rId15"/>
    <p:sldId id="262" r:id="rId16"/>
    <p:sldId id="263" r:id="rId17"/>
    <p:sldId id="308" r:id="rId18"/>
    <p:sldId id="316" r:id="rId19"/>
    <p:sldId id="317" r:id="rId20"/>
    <p:sldId id="264" r:id="rId21"/>
    <p:sldId id="265" r:id="rId22"/>
    <p:sldId id="266" r:id="rId23"/>
    <p:sldId id="267" r:id="rId24"/>
    <p:sldId id="318" r:id="rId25"/>
    <p:sldId id="268" r:id="rId26"/>
    <p:sldId id="319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309" r:id="rId37"/>
    <p:sldId id="278" r:id="rId38"/>
    <p:sldId id="279" r:id="rId39"/>
    <p:sldId id="280" r:id="rId40"/>
    <p:sldId id="281" r:id="rId41"/>
    <p:sldId id="282" r:id="rId42"/>
    <p:sldId id="283" r:id="rId43"/>
    <p:sldId id="284" r:id="rId44"/>
    <p:sldId id="285" r:id="rId4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33"/>
    <a:srgbClr val="A40000"/>
    <a:srgbClr val="C00000"/>
    <a:srgbClr val="6C1A00"/>
    <a:srgbClr val="C46940"/>
    <a:srgbClr val="003296"/>
    <a:srgbClr val="990099"/>
    <a:srgbClr val="CC0099"/>
    <a:srgbClr val="FE9202"/>
    <a:srgbClr val="00A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25" autoAdjust="0"/>
  </p:normalViewPr>
  <p:slideViewPr>
    <p:cSldViewPr>
      <p:cViewPr>
        <p:scale>
          <a:sx n="90" d="100"/>
          <a:sy n="90" d="100"/>
        </p:scale>
        <p:origin x="1234" y="1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23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98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41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230" y="2877160"/>
            <a:ext cx="6863490" cy="1528616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400825"/>
            <a:ext cx="6856755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237"/>
            <a:ext cx="8246070" cy="769013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417153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569"/>
            <a:ext cx="65828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031" y="1420799"/>
            <a:ext cx="6566315" cy="334411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199" y="393236"/>
            <a:ext cx="8076896" cy="72067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2459" y="1641238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459" y="2113635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7580" y="1641238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7580" y="2113635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14C6B3-2F9D-4C53-874B-3A5FB26C9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69" y="2988850"/>
            <a:ext cx="3824360" cy="1375911"/>
          </a:xfrm>
        </p:spPr>
        <p:txBody>
          <a:bodyPr>
            <a:normAutofit/>
          </a:bodyPr>
          <a:lstStyle/>
          <a:p>
            <a:pPr algn="ctr"/>
            <a:r>
              <a:rPr lang="sr-Latn-RS" sz="27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 and antioxidant protection</a:t>
            </a:r>
            <a:endParaRPr lang="sr-Latn-RS" sz="2700" b="1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1C71017-AF29-4CD1-B58A-72632E904C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Dr. Ivanka </a:t>
            </a:r>
            <a:r>
              <a:rPr lang="en-US" dirty="0" err="1">
                <a:solidFill>
                  <a:schemeClr val="tx1"/>
                </a:solidFill>
              </a:rPr>
              <a:t>Zelen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sr-Latn-RS" b="0" i="0" dirty="0">
                <a:solidFill>
                  <a:schemeClr val="tx1"/>
                </a:solidFill>
                <a:effectLst/>
              </a:rPr>
              <a:t>MD, Ph.D.</a:t>
            </a:r>
            <a:endParaRPr lang="en-US" b="0" i="0" dirty="0">
              <a:solidFill>
                <a:schemeClr val="tx1"/>
              </a:solidFill>
              <a:effectLst/>
            </a:endParaRPr>
          </a:p>
          <a:p>
            <a:r>
              <a:rPr lang="en-US" b="0" i="0" dirty="0">
                <a:solidFill>
                  <a:schemeClr val="tx1"/>
                </a:solidFill>
                <a:effectLst/>
              </a:rPr>
              <a:t>University of Kragujevac, Serbia, Faculty of Medical Sciences, Department of Biochemistry</a:t>
            </a:r>
            <a:endParaRPr lang="sr-Latn-R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18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OXIDATIVE STRESS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1420799"/>
            <a:ext cx="6880791" cy="3722701"/>
          </a:xfrm>
        </p:spPr>
        <p:txBody>
          <a:bodyPr>
            <a:normAutofit/>
          </a:bodyPr>
          <a:lstStyle/>
          <a:p>
            <a:r>
              <a:rPr lang="en-US" dirty="0"/>
              <a:t>Oxidative </a:t>
            </a:r>
            <a:r>
              <a:rPr lang="en-US" dirty="0" smtClean="0"/>
              <a:t>stress occurs </a:t>
            </a:r>
            <a:r>
              <a:rPr lang="en-US" dirty="0"/>
              <a:t>when the rate of ROS and </a:t>
            </a:r>
            <a:r>
              <a:rPr lang="en-US" dirty="0" smtClean="0"/>
              <a:t>RNS (</a:t>
            </a:r>
            <a:r>
              <a:rPr lang="en-US" b="1" u="sng" dirty="0" smtClean="0"/>
              <a:t>R</a:t>
            </a:r>
            <a:r>
              <a:rPr lang="en-US" dirty="0" smtClean="0"/>
              <a:t>eactive </a:t>
            </a:r>
            <a:r>
              <a:rPr lang="en-US" b="1" u="sng" dirty="0" smtClean="0"/>
              <a:t>N</a:t>
            </a:r>
            <a:r>
              <a:rPr lang="en-US" dirty="0" smtClean="0"/>
              <a:t>itric </a:t>
            </a:r>
            <a:r>
              <a:rPr lang="en-US" b="1" u="sng" dirty="0" smtClean="0"/>
              <a:t>S</a:t>
            </a:r>
            <a:r>
              <a:rPr lang="en-US" dirty="0" smtClean="0"/>
              <a:t>pecies) </a:t>
            </a:r>
            <a:r>
              <a:rPr lang="en-US" dirty="0" smtClean="0"/>
              <a:t>production overbalances </a:t>
            </a:r>
            <a:r>
              <a:rPr lang="en-US" dirty="0"/>
              <a:t>the rate of their </a:t>
            </a:r>
            <a:r>
              <a:rPr lang="en-US" dirty="0" smtClean="0"/>
              <a:t>removal by </a:t>
            </a:r>
            <a:r>
              <a:rPr lang="en-US" dirty="0"/>
              <a:t>cellular defense </a:t>
            </a:r>
            <a:r>
              <a:rPr lang="en-US" dirty="0" smtClean="0"/>
              <a:t>mechanisms</a:t>
            </a:r>
          </a:p>
          <a:p>
            <a:r>
              <a:rPr lang="en-US" dirty="0" smtClean="0"/>
              <a:t>These defense </a:t>
            </a:r>
            <a:r>
              <a:rPr lang="en-US" dirty="0"/>
              <a:t>mechanisms include a number </a:t>
            </a:r>
            <a:r>
              <a:rPr lang="en-US" dirty="0" smtClean="0"/>
              <a:t>of enzymes </a:t>
            </a:r>
            <a:r>
              <a:rPr lang="en-US" dirty="0"/>
              <a:t>and </a:t>
            </a:r>
            <a:r>
              <a:rPr lang="en-US" dirty="0" smtClean="0"/>
              <a:t>antioxidants</a:t>
            </a:r>
          </a:p>
          <a:p>
            <a:r>
              <a:rPr lang="en-US" dirty="0" smtClean="0"/>
              <a:t>As antioxidants act: enzymes, vitamins, transitional metals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5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0" y="924000"/>
            <a:ext cx="7312239" cy="4219499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Antioxidants are compounds </a:t>
            </a:r>
            <a:r>
              <a:rPr lang="en-US" dirty="0" smtClean="0"/>
              <a:t>(in foods) </a:t>
            </a:r>
            <a:r>
              <a:rPr lang="en-US" dirty="0"/>
              <a:t>that scavenge and </a:t>
            </a:r>
            <a:r>
              <a:rPr lang="en-US" dirty="0" err="1"/>
              <a:t>neutralise</a:t>
            </a:r>
            <a:r>
              <a:rPr lang="en-US" dirty="0"/>
              <a:t> free </a:t>
            </a:r>
            <a:r>
              <a:rPr lang="en-US" dirty="0" smtClean="0"/>
              <a:t>radicals</a:t>
            </a:r>
          </a:p>
          <a:p>
            <a:r>
              <a:rPr lang="en-US" dirty="0"/>
              <a:t>Antioxidants are molecules that neutralize ROS, preventing or repairing the damage they </a:t>
            </a:r>
            <a:r>
              <a:rPr lang="en-US" dirty="0" smtClean="0"/>
              <a:t>cause </a:t>
            </a:r>
          </a:p>
          <a:p>
            <a:r>
              <a:rPr lang="en-US" dirty="0" smtClean="0"/>
              <a:t>The </a:t>
            </a:r>
            <a:r>
              <a:rPr lang="en-US" dirty="0"/>
              <a:t>body has </a:t>
            </a:r>
            <a:r>
              <a:rPr lang="en-US" b="1" dirty="0"/>
              <a:t>endogenous</a:t>
            </a:r>
            <a:r>
              <a:rPr lang="en-US" dirty="0"/>
              <a:t> (produced internally) and </a:t>
            </a:r>
            <a:r>
              <a:rPr lang="en-US" b="1" dirty="0"/>
              <a:t>exogenous</a:t>
            </a:r>
            <a:r>
              <a:rPr lang="en-US" dirty="0"/>
              <a:t> (obtained from the diet) </a:t>
            </a:r>
            <a:r>
              <a:rPr lang="en-US" dirty="0" smtClean="0"/>
              <a:t>antioxidants</a:t>
            </a:r>
          </a:p>
          <a:p>
            <a:r>
              <a:rPr lang="en-US" b="1" dirty="0"/>
              <a:t>Types of Antioxidants</a:t>
            </a:r>
            <a:r>
              <a:rPr lang="en-US" b="1" dirty="0" smtClean="0"/>
              <a:t>:</a:t>
            </a:r>
          </a:p>
          <a:p>
            <a:r>
              <a:rPr lang="en-US" dirty="0"/>
              <a:t>1.	</a:t>
            </a:r>
            <a:r>
              <a:rPr lang="en-US" u="sng" dirty="0"/>
              <a:t>Enzymatic Antioxidants</a:t>
            </a:r>
            <a:r>
              <a:rPr lang="en-US" dirty="0"/>
              <a:t>: Catalase, superoxide dismutase (SOD), and glutathione peroxidase are enzymes that neutralize </a:t>
            </a:r>
            <a:r>
              <a:rPr lang="en-US" dirty="0" smtClean="0"/>
              <a:t>ROS</a:t>
            </a:r>
            <a:endParaRPr lang="en-US" dirty="0"/>
          </a:p>
          <a:p>
            <a:r>
              <a:rPr lang="en-US" dirty="0"/>
              <a:t>2.	</a:t>
            </a:r>
            <a:r>
              <a:rPr lang="en-US" u="sng" dirty="0"/>
              <a:t>Non-Enzymatic Antioxidants</a:t>
            </a:r>
            <a:r>
              <a:rPr lang="en-US" dirty="0"/>
              <a:t>: These include vitamins (vitamin C and E), minerals (selenium), and phytochemicals (flavonoids, polyphenols) obtained from fruits, vegetables, and other plant-based </a:t>
            </a:r>
            <a:r>
              <a:rPr lang="en-US" dirty="0" smtClean="0"/>
              <a:t>foods</a:t>
            </a:r>
          </a:p>
          <a:p>
            <a:endParaRPr lang="en-US" dirty="0"/>
          </a:p>
          <a:p>
            <a:r>
              <a:rPr lang="en-US" b="1" dirty="0"/>
              <a:t>Mechanisms of Antioxidant Action</a:t>
            </a:r>
            <a:r>
              <a:rPr lang="en-US" dirty="0"/>
              <a:t>:</a:t>
            </a:r>
          </a:p>
          <a:p>
            <a:r>
              <a:rPr lang="en-US" dirty="0"/>
              <a:t>1.	</a:t>
            </a:r>
            <a:r>
              <a:rPr lang="en-US" u="sng" dirty="0"/>
              <a:t>Scavenging Free Radicals</a:t>
            </a:r>
            <a:r>
              <a:rPr lang="en-US" dirty="0"/>
              <a:t>: Antioxidants donate electrons to unstable ROS, stabilizing </a:t>
            </a:r>
            <a:r>
              <a:rPr lang="en-US" dirty="0" smtClean="0"/>
              <a:t>them</a:t>
            </a:r>
            <a:endParaRPr lang="en-US" dirty="0"/>
          </a:p>
          <a:p>
            <a:r>
              <a:rPr lang="en-US" dirty="0"/>
              <a:t>2.	</a:t>
            </a:r>
            <a:r>
              <a:rPr lang="en-US" u="sng" dirty="0"/>
              <a:t>Enzymatic Reactions</a:t>
            </a:r>
            <a:r>
              <a:rPr lang="en-US" dirty="0"/>
              <a:t>: Enzymatic antioxidants catalyze reactions that convert harmful ROS into less reactive </a:t>
            </a:r>
            <a:r>
              <a:rPr lang="en-US" dirty="0" smtClean="0"/>
              <a:t>forms</a:t>
            </a:r>
            <a:endParaRPr lang="en-US" dirty="0"/>
          </a:p>
          <a:p>
            <a:r>
              <a:rPr lang="en-US" dirty="0"/>
              <a:t>3.	</a:t>
            </a:r>
            <a:r>
              <a:rPr lang="en-US" u="sng" dirty="0"/>
              <a:t>Metal Chelation</a:t>
            </a:r>
            <a:r>
              <a:rPr lang="en-US" dirty="0"/>
              <a:t>: Some antioxidants bind to metals, preventing them from catalyzing ROS </a:t>
            </a:r>
            <a:r>
              <a:rPr lang="en-US" dirty="0" smtClean="0"/>
              <a:t>production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F65A79ED-678F-4876-B597-CFBB45106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" y="160475"/>
            <a:ext cx="6582880" cy="763525"/>
          </a:xfrm>
        </p:spPr>
        <p:txBody>
          <a:bodyPr>
            <a:normAutofit/>
          </a:bodyPr>
          <a:lstStyle/>
          <a:p>
            <a:pPr algn="ctr"/>
            <a:r>
              <a:rPr lang="sr-Latn-RS" b="1" dirty="0" smtClean="0">
                <a:solidFill>
                  <a:srgbClr val="007033"/>
                </a:solidFill>
              </a:rPr>
              <a:t>Antioxidants</a:t>
            </a:r>
            <a:endParaRPr lang="sr-Latn-RS" dirty="0">
              <a:solidFill>
                <a:srgbClr val="007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008216-BF9D-4A16-867B-14761D12E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28470"/>
            <a:ext cx="9153149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Generation </a:t>
            </a:r>
            <a:r>
              <a:rPr lang="sr-Latn-RS" b="1" dirty="0" smtClean="0">
                <a:solidFill>
                  <a:schemeClr val="tx1"/>
                </a:solidFill>
              </a:rPr>
              <a:t>of</a:t>
            </a:r>
            <a:r>
              <a:rPr lang="en-US" b="1" dirty="0" smtClean="0">
                <a:solidFill>
                  <a:schemeClr val="tx1"/>
                </a:solidFill>
              </a:rPr>
              <a:t> Oxygen</a:t>
            </a:r>
            <a:r>
              <a:rPr lang="sr-Latn-RS" b="1" dirty="0" smtClean="0">
                <a:solidFill>
                  <a:schemeClr val="tx1"/>
                </a:solidFill>
              </a:rPr>
              <a:t> </a:t>
            </a:r>
            <a:r>
              <a:rPr lang="sr-Latn-RS" b="1" dirty="0">
                <a:solidFill>
                  <a:schemeClr val="tx1"/>
                </a:solidFill>
              </a:rPr>
              <a:t>Free </a:t>
            </a:r>
            <a:r>
              <a:rPr lang="sr-Latn-RS" b="1" dirty="0" smtClean="0">
                <a:solidFill>
                  <a:schemeClr val="tx1"/>
                </a:solidFill>
              </a:rPr>
              <a:t>Radicals</a:t>
            </a:r>
            <a:r>
              <a:rPr lang="en-US" b="1" dirty="0" smtClean="0">
                <a:solidFill>
                  <a:schemeClr val="tx1"/>
                </a:solidFill>
              </a:rPr>
              <a:t> or Reactive Oxygen Species (ROS)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7D52E2-555B-4F76-B1FA-0FC3759ED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350109"/>
            <a:ext cx="9143999" cy="379339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Incomplete reductions of Oxygen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endParaRPr lang="en-US" b="1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lang="en-US" dirty="0" smtClean="0"/>
              <a:t>In the body oxidative reactions normally ensures that the molecular oxygen is completely reduced to water</a:t>
            </a:r>
          </a:p>
          <a:p>
            <a:pPr algn="l"/>
            <a:r>
              <a:rPr lang="en-US" dirty="0" smtClean="0"/>
              <a:t>Four electron are transferred to molecular oxygen so that it is completely reduced to form water molecule</a:t>
            </a:r>
          </a:p>
          <a:p>
            <a:pPr algn="l"/>
            <a:r>
              <a:rPr lang="en-US" dirty="0" smtClean="0"/>
              <a:t>We need to inhale 250g of oxygen by day</a:t>
            </a:r>
          </a:p>
          <a:p>
            <a:r>
              <a:rPr lang="en-US" dirty="0"/>
              <a:t>About 1–4% </a:t>
            </a:r>
            <a:r>
              <a:rPr lang="en-US" dirty="0" smtClean="0"/>
              <a:t>(2-5%) of </a:t>
            </a:r>
            <a:r>
              <a:rPr lang="en-US" dirty="0"/>
              <a:t>oxygen taken up in the body is converted to free radicals</a:t>
            </a:r>
          </a:p>
          <a:p>
            <a:pPr algn="l"/>
            <a:endParaRPr lang="sr-Latn-R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1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6C008216-BF9D-4A16-867B-14761D12E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670" y="128470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Generation of Free Radicals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CE7D52E2-555B-4F76-B1FA-0FC3759ED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420799"/>
            <a:ext cx="7473394" cy="3722701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latin typeface="TimesNewRomanPSMT"/>
              </a:rPr>
              <a:t>ROS</a:t>
            </a:r>
            <a:r>
              <a:rPr lang="en-US" sz="1800" b="0" i="0" u="none" strike="noStrike" baseline="0" dirty="0" smtClean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are constantly produced during the normal oxidation of foodstuffs, due to </a:t>
            </a:r>
            <a:r>
              <a:rPr lang="en-US" sz="1800" b="1" i="0" u="none" strike="noStrike" baseline="0" dirty="0">
                <a:latin typeface="TimesNewRomanPSMT"/>
              </a:rPr>
              <a:t>leaks in the electron </a:t>
            </a:r>
            <a:r>
              <a:rPr lang="sr-Latn-RS" sz="1800" b="1" i="0" u="none" strike="noStrike" baseline="0" dirty="0">
                <a:latin typeface="TimesNewRomanPSMT"/>
              </a:rPr>
              <a:t>transport chain in mitochondria</a:t>
            </a:r>
            <a:endParaRPr lang="en-US" sz="1800" b="1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 smtClean="0">
                <a:latin typeface="TimesNewRomanPSMT"/>
              </a:rPr>
              <a:t>Mitochondria </a:t>
            </a:r>
            <a:r>
              <a:rPr lang="en-US" sz="1800" b="1" i="0" u="none" strike="noStrike" baseline="0" dirty="0">
                <a:latin typeface="TimesNewRomanPSMT"/>
              </a:rPr>
              <a:t>are major sites </a:t>
            </a:r>
            <a:r>
              <a:rPr lang="en-US" sz="1800" b="0" i="0" u="none" strike="noStrike" baseline="0" dirty="0">
                <a:latin typeface="TimesNewRomanPSMT"/>
              </a:rPr>
              <a:t>for production of superoxide </a:t>
            </a:r>
            <a:r>
              <a:rPr lang="en-US" sz="1800" b="0" i="0" u="none" strike="noStrike" baseline="0" dirty="0" smtClean="0">
                <a:latin typeface="TimesNewRomanPSMT"/>
              </a:rPr>
              <a:t>anion radicals </a:t>
            </a:r>
            <a:r>
              <a:rPr lang="en-US" sz="1800" b="0" i="0" u="none" strike="noStrike" baseline="0" dirty="0">
                <a:latin typeface="TimesNewRomanPSMT"/>
              </a:rPr>
              <a:t>from the interaction between </a:t>
            </a:r>
            <a:r>
              <a:rPr lang="en-US" sz="1800" b="1" i="0" u="none" strike="noStrike" baseline="0" dirty="0" err="1" smtClean="0">
                <a:latin typeface="TimesNewRomanPSMT"/>
              </a:rPr>
              <a:t>CoQ</a:t>
            </a:r>
            <a:r>
              <a:rPr lang="en-US" sz="1800" b="1" i="0" u="none" strike="noStrike" baseline="0" dirty="0" smtClean="0">
                <a:latin typeface="TimesNewRomanPSMT"/>
              </a:rPr>
              <a:t> </a:t>
            </a:r>
            <a:r>
              <a:rPr lang="en-US" sz="1800" b="1" i="0" u="none" strike="noStrike" baseline="0" dirty="0">
                <a:latin typeface="TimesNewRomanPSMT"/>
              </a:rPr>
              <a:t>and oxygen in the electron transport </a:t>
            </a:r>
            <a:r>
              <a:rPr lang="en-US" sz="1800" b="1" i="0" u="none" strike="noStrike" baseline="0" dirty="0" smtClean="0">
                <a:latin typeface="TimesNewRomanPSMT"/>
              </a:rPr>
              <a:t>chain</a:t>
            </a:r>
          </a:p>
          <a:p>
            <a:pPr marL="0" indent="0" algn="l">
              <a:buNone/>
            </a:pPr>
            <a:endParaRPr lang="en-US" sz="800" b="1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Mitochondria also</a:t>
            </a:r>
            <a:r>
              <a:rPr lang="en-US" sz="1800" b="0" i="0" u="none" strike="noStrike" baseline="0" dirty="0">
                <a:latin typeface="TimesNewRomanPSMT"/>
              </a:rPr>
              <a:t> have a high content of </a:t>
            </a:r>
            <a:r>
              <a:rPr lang="en-US" sz="1800" b="0" i="0" u="sng" strike="noStrike" baseline="0" dirty="0">
                <a:latin typeface="TimesNewRomanPSMT"/>
              </a:rPr>
              <a:t>glutathione and glutathione peroxidase</a:t>
            </a:r>
            <a:r>
              <a:rPr lang="en-US" sz="1800" b="0" i="0" u="none" strike="noStrike" baseline="0" dirty="0">
                <a:latin typeface="TimesNewRomanPSMT"/>
              </a:rPr>
              <a:t> for preventing lipid </a:t>
            </a:r>
            <a:r>
              <a:rPr lang="en-US" sz="1800" b="0" i="0" u="none" strike="noStrike" baseline="0" dirty="0" smtClean="0">
                <a:latin typeface="TimesNewRomanPSMT"/>
              </a:rPr>
              <a:t>peroxidation</a:t>
            </a:r>
          </a:p>
          <a:p>
            <a:pPr marL="0" indent="0" algn="l">
              <a:buNone/>
            </a:pPr>
            <a:endParaRPr lang="en-US" sz="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Some enzymes such as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xanthine oxidase </a:t>
            </a:r>
            <a:r>
              <a:rPr lang="en-US" sz="1800" b="0" i="0" u="none" strike="noStrike" baseline="0" dirty="0">
                <a:latin typeface="TimesNewRomanPSMT"/>
              </a:rPr>
              <a:t>and aldehyde oxidase </a:t>
            </a:r>
            <a:r>
              <a:rPr lang="en-US" sz="1800" b="0" i="0" u="none" strike="noStrike" baseline="0" dirty="0" smtClean="0">
                <a:latin typeface="TimesNewRomanPSMT"/>
              </a:rPr>
              <a:t>can form </a:t>
            </a:r>
            <a:r>
              <a:rPr lang="en-US" sz="1800" b="0" i="0" u="none" strike="noStrike" baseline="0" dirty="0">
                <a:latin typeface="TimesNewRomanPSMT"/>
              </a:rPr>
              <a:t>superoxide anion </a:t>
            </a:r>
            <a:r>
              <a:rPr lang="sr-Latn-RS" sz="1800" b="0" i="0" u="none" strike="noStrike" baseline="0" dirty="0" smtClean="0">
                <a:latin typeface="TimesNewRomanPSMT"/>
              </a:rPr>
              <a:t>radical</a:t>
            </a:r>
            <a:r>
              <a:rPr lang="en-US" sz="1800" b="0" i="0" u="none" strike="noStrike" baseline="0" dirty="0" smtClean="0">
                <a:latin typeface="TimesNewRomanPSMT"/>
              </a:rPr>
              <a:t>s</a:t>
            </a:r>
            <a:r>
              <a:rPr lang="sr-Latn-RS" sz="1800" b="0" i="0" u="none" strike="noStrike" baseline="0" dirty="0" smtClean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or hydrogen peroxide</a:t>
            </a:r>
            <a:endParaRPr lang="sr-Latn-R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8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Lipid Peroxidation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Phase 1: </a:t>
            </a:r>
            <a:r>
              <a:rPr lang="en-US" b="1" dirty="0" smtClean="0"/>
              <a:t>Initiation</a:t>
            </a:r>
          </a:p>
          <a:p>
            <a:r>
              <a:rPr lang="en-US" dirty="0" smtClean="0"/>
              <a:t>Phase 2: </a:t>
            </a:r>
            <a:r>
              <a:rPr lang="en-US" b="1" dirty="0" smtClean="0"/>
              <a:t>Propagation</a:t>
            </a:r>
          </a:p>
          <a:p>
            <a:r>
              <a:rPr lang="en-US" dirty="0" smtClean="0"/>
              <a:t>Phase 3: Degradation</a:t>
            </a:r>
          </a:p>
          <a:p>
            <a:r>
              <a:rPr lang="en-US" dirty="0" smtClean="0"/>
              <a:t>Phase 4: </a:t>
            </a:r>
            <a:r>
              <a:rPr lang="en-US" b="1" dirty="0" smtClean="0"/>
              <a:t>Termination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973" y="891994"/>
            <a:ext cx="5155177" cy="425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89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5E3C03-704C-4AC4-998D-CF416E3EC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138757" cy="76352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Phagocytosis as Source of </a:t>
            </a:r>
            <a:r>
              <a:rPr lang="sr-Latn-RS" sz="3200" b="1" dirty="0" smtClean="0">
                <a:solidFill>
                  <a:schemeClr val="tx1"/>
                </a:solidFill>
              </a:rPr>
              <a:t>Free </a:t>
            </a:r>
            <a:r>
              <a:rPr lang="sr-Latn-RS" sz="3200" b="1" dirty="0">
                <a:solidFill>
                  <a:schemeClr val="tx1"/>
                </a:solidFill>
              </a:rPr>
              <a:t>Radicals</a:t>
            </a:r>
            <a:endParaRPr lang="sr-Latn-R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E06C35-B742-4AF4-A7C8-A5CA3DB09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149" y="763525"/>
            <a:ext cx="5478362" cy="4379976"/>
          </a:xfrm>
        </p:spPr>
        <p:txBody>
          <a:bodyPr>
            <a:normAutofit fontScale="85000" lnSpcReduction="20000"/>
          </a:bodyPr>
          <a:lstStyle/>
          <a:p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NADPH oxidase </a:t>
            </a:r>
            <a:r>
              <a:rPr lang="en-US" sz="1800" b="0" i="0" u="none" strike="noStrike" baseline="0" dirty="0">
                <a:latin typeface="TimesNewRomanPSMT"/>
              </a:rPr>
              <a:t>in the inflammatory cells (neutrophils, </a:t>
            </a:r>
            <a:r>
              <a:rPr lang="sr-Latn-RS" sz="1800" b="0" i="0" u="none" strike="noStrike" baseline="0" dirty="0">
                <a:latin typeface="TimesNewRomanPSMT"/>
              </a:rPr>
              <a:t>eosinophils, monocytes and macrophages) produces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en-US" sz="1800" b="1" i="0" u="none" strike="noStrike" baseline="0" dirty="0">
                <a:latin typeface="TimesNewRomanPSMT"/>
              </a:rPr>
              <a:t>superoxide anion </a:t>
            </a:r>
            <a:r>
              <a:rPr lang="en-US" sz="1800" b="0" i="0" u="none" strike="noStrike" baseline="0" dirty="0">
                <a:latin typeface="TimesNewRomanPSMT"/>
              </a:rPr>
              <a:t>by a process of respiratory </a:t>
            </a:r>
            <a:r>
              <a:rPr lang="en-US" sz="1800" dirty="0">
                <a:latin typeface="TimesNewRomanPSMT"/>
              </a:rPr>
              <a:t>burst during </a:t>
            </a:r>
            <a:r>
              <a:rPr lang="sr-Latn-RS" sz="1800" b="1" i="1" dirty="0">
                <a:latin typeface="TimesNewRomanPSMT"/>
              </a:rPr>
              <a:t>phagocytosis</a:t>
            </a:r>
            <a:endParaRPr lang="en-US" sz="1800" b="1" i="1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 superoxide is converted</a:t>
            </a:r>
            <a:r>
              <a:rPr lang="en-US" sz="1800" b="0" i="0" u="none" strike="noStrike" baseline="0" dirty="0">
                <a:latin typeface="TimesNewRomanPSMT"/>
              </a:rPr>
              <a:t> to </a:t>
            </a:r>
            <a:r>
              <a:rPr lang="en-US" sz="1800" b="1" i="0" u="none" strike="noStrike" baseline="0" dirty="0">
                <a:latin typeface="TimesNewRomanPSMT"/>
              </a:rPr>
              <a:t>hydrogen peroxide </a:t>
            </a:r>
            <a:r>
              <a:rPr lang="en-US" sz="1800" b="0" i="0" u="none" strike="noStrike" baseline="0" dirty="0">
                <a:latin typeface="TimesNewRomanPSMT"/>
              </a:rPr>
              <a:t>and then to </a:t>
            </a:r>
            <a:r>
              <a:rPr lang="en-US" sz="1800" b="1" i="0" u="none" strike="noStrike" baseline="0" dirty="0">
                <a:latin typeface="TimesNewRomanPSMT"/>
              </a:rPr>
              <a:t>hypochlorous acid (</a:t>
            </a:r>
            <a:r>
              <a:rPr lang="en-US" sz="1800" b="1" i="0" u="none" strike="noStrike" baseline="0" dirty="0" err="1" smtClean="0">
                <a:latin typeface="TimesNewRomanPSMT"/>
              </a:rPr>
              <a:t>HClO</a:t>
            </a:r>
            <a:r>
              <a:rPr lang="en-US" sz="1800" b="1" i="0" u="none" strike="noStrike" baseline="30000" dirty="0" smtClean="0">
                <a:latin typeface="TimesNewRomanPSMT"/>
              </a:rPr>
              <a:t>-</a:t>
            </a:r>
            <a:r>
              <a:rPr lang="en-US" sz="1800" b="0" i="0" u="none" strike="noStrike" baseline="0" dirty="0" smtClean="0">
                <a:latin typeface="TimesNewRomanPSMT"/>
              </a:rPr>
              <a:t>) </a:t>
            </a:r>
            <a:r>
              <a:rPr lang="en-US" sz="1800" b="0" i="0" u="none" strike="noStrike" baseline="0" dirty="0">
                <a:latin typeface="TimesNewRomanPSMT"/>
              </a:rPr>
              <a:t>with the help of </a:t>
            </a:r>
            <a:r>
              <a:rPr lang="en-US" sz="1800" b="1" i="0" u="none" strike="noStrike" baseline="0" dirty="0">
                <a:latin typeface="TimesNewRomanPS-BoldMT"/>
              </a:rPr>
              <a:t>superoxide dismutase </a:t>
            </a:r>
            <a:r>
              <a:rPr lang="en-US" sz="1800" b="0" i="0" u="none" strike="noStrike" baseline="0" dirty="0">
                <a:latin typeface="TimesNewRomanPSMT"/>
              </a:rPr>
              <a:t>(SOD) </a:t>
            </a:r>
            <a:r>
              <a:rPr lang="sr-Latn-RS" sz="1800" b="0" i="0" u="none" strike="noStrike" baseline="0" dirty="0">
                <a:latin typeface="TimesNewRomanPSMT"/>
              </a:rPr>
              <a:t>and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myeloperoxidase</a:t>
            </a:r>
            <a:r>
              <a:rPr lang="sr-Latn-RS" sz="1800" b="1" i="0" u="none" strike="noStrike" baseline="0" dirty="0">
                <a:latin typeface="TimesNewRomanPS-Bold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(MPO</a:t>
            </a:r>
            <a:r>
              <a:rPr lang="sr-Latn-RS" sz="1800" b="0" i="0" u="none" strike="noStrike" baseline="0" dirty="0" smtClean="0">
                <a:latin typeface="TimesNewRomanPSMT"/>
              </a:rPr>
              <a:t>)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algn="l"/>
            <a:r>
              <a:rPr lang="en-US" sz="1800" b="0" i="0" u="none" strike="noStrike" baseline="0" dirty="0" smtClean="0">
                <a:latin typeface="TimesNewRomanPSMT"/>
              </a:rPr>
              <a:t>In the presence of free Fe</a:t>
            </a:r>
            <a:r>
              <a:rPr lang="en-US" sz="1800" b="0" i="0" u="none" strike="noStrike" baseline="30000" dirty="0" smtClean="0">
                <a:latin typeface="TimesNewRomanPSMT"/>
              </a:rPr>
              <a:t>2+</a:t>
            </a:r>
            <a:r>
              <a:rPr lang="en-US" sz="1800" b="0" i="0" u="none" strike="noStrike" baseline="0" dirty="0" smtClean="0">
                <a:latin typeface="TimesNewRomanPSMT"/>
              </a:rPr>
              <a:t>, </a:t>
            </a:r>
            <a:r>
              <a:rPr lang="en-US" sz="1800" dirty="0">
                <a:latin typeface="TimesNewRomanPSMT"/>
              </a:rPr>
              <a:t>t</a:t>
            </a:r>
            <a:r>
              <a:rPr lang="en-US" sz="1800" b="0" i="0" u="none" strike="noStrike" baseline="0" dirty="0" smtClean="0">
                <a:latin typeface="TimesNewRomanPSMT"/>
              </a:rPr>
              <a:t>he </a:t>
            </a:r>
            <a:r>
              <a:rPr lang="en-US" sz="1800" b="0" i="0" u="sng" strike="noStrike" baseline="0" dirty="0" smtClean="0">
                <a:latin typeface="TimesNewRomanPSMT"/>
              </a:rPr>
              <a:t>Fenton reaction </a:t>
            </a:r>
            <a:r>
              <a:rPr lang="en-US" sz="1800" b="0" i="0" u="none" strike="noStrike" baseline="0" dirty="0" smtClean="0">
                <a:latin typeface="TimesNewRomanPSMT"/>
              </a:rPr>
              <a:t>will </a:t>
            </a:r>
            <a:r>
              <a:rPr lang="en-US" sz="1800" b="0" i="0" u="none" strike="noStrike" baseline="0" dirty="0" err="1" smtClean="0">
                <a:latin typeface="TimesNewRomanPSMT"/>
              </a:rPr>
              <a:t>occure</a:t>
            </a:r>
            <a:r>
              <a:rPr lang="en-US" sz="1800" b="0" i="0" u="none" strike="noStrike" baseline="0" dirty="0" smtClean="0">
                <a:latin typeface="TimesNewRomanPSMT"/>
              </a:rPr>
              <a:t>, superoxide and hydrogen produced </a:t>
            </a:r>
            <a:r>
              <a:rPr lang="en-US" sz="1800" b="1" i="0" u="none" strike="noStrike" baseline="0" dirty="0" smtClean="0">
                <a:latin typeface="TimesNewRomanPSMT"/>
              </a:rPr>
              <a:t>hydroxyl</a:t>
            </a:r>
            <a:r>
              <a:rPr lang="en-US" sz="1800" b="1" i="0" u="none" strike="noStrike" dirty="0" smtClean="0">
                <a:latin typeface="TimesNewRomanPSMT"/>
              </a:rPr>
              <a:t> radical</a:t>
            </a:r>
            <a:endParaRPr lang="en-US" sz="1800" b="1" i="0" u="none" strike="noStrike" baseline="0" dirty="0">
              <a:latin typeface="TimesNewRomanPSMT"/>
            </a:endParaRPr>
          </a:p>
          <a:p>
            <a:r>
              <a:rPr lang="sr-Latn-RS" sz="1800" b="1" i="0" u="none" strike="noStrike" baseline="0" dirty="0">
                <a:latin typeface="TimesNewRomanPSMT"/>
              </a:rPr>
              <a:t>The </a:t>
            </a:r>
            <a:r>
              <a:rPr lang="en-US" sz="1800" b="1" dirty="0">
                <a:latin typeface="TimesNewRomanPSMT"/>
              </a:rPr>
              <a:t>hydroxyl radical</a:t>
            </a:r>
            <a:r>
              <a:rPr lang="sr-Latn-RS" sz="1800" b="1" i="0" u="none" strike="noStrike" baseline="0" dirty="0" smtClean="0">
                <a:latin typeface="TimesNewRomanPSMT"/>
              </a:rPr>
              <a:t> </a:t>
            </a:r>
            <a:r>
              <a:rPr lang="sr-Latn-RS" sz="1800" b="1" i="0" u="none" strike="noStrike" baseline="0" dirty="0">
                <a:latin typeface="TimesNewRomanPSMT"/>
              </a:rPr>
              <a:t>and</a:t>
            </a:r>
            <a:r>
              <a:rPr lang="en-US" sz="1800" b="1" i="0" u="none" strike="noStrike" baseline="0" dirty="0">
                <a:latin typeface="TimesNewRomanPSMT"/>
              </a:rPr>
              <a:t> hypochlorous ions are the final effectors of bactericidal </a:t>
            </a:r>
            <a:r>
              <a:rPr lang="sr-Latn-RS" sz="1800" b="1" i="0" u="none" strike="noStrike" baseline="0" dirty="0">
                <a:latin typeface="TimesNewRomanPSMT"/>
              </a:rPr>
              <a:t>action</a:t>
            </a:r>
            <a:endParaRPr lang="en-US" sz="1800" b="1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 smtClean="0">
                <a:latin typeface="TimesNewRomanPSMT"/>
              </a:rPr>
              <a:t>This </a:t>
            </a:r>
            <a:r>
              <a:rPr lang="en-US" sz="1800" b="0" i="0" u="none" strike="noStrike" baseline="0" dirty="0">
                <a:latin typeface="TimesNewRomanPSMT"/>
              </a:rPr>
              <a:t>is a deliberate production of free radicals </a:t>
            </a:r>
            <a:r>
              <a:rPr lang="sr-Latn-RS" sz="1800" b="0" i="0" u="none" strike="noStrike" baseline="0" dirty="0">
                <a:latin typeface="TimesNewRomanPSMT"/>
              </a:rPr>
              <a:t>by the body</a:t>
            </a:r>
            <a:endParaRPr lang="en-US" sz="1800" b="0" i="0" u="none" strike="noStrike" baseline="0" dirty="0">
              <a:latin typeface="TimesNewRomanPSMT"/>
            </a:endParaRPr>
          </a:p>
          <a:p>
            <a:r>
              <a:rPr lang="en-US" sz="1800" b="0" i="0" u="none" strike="noStrike" baseline="0" dirty="0">
                <a:latin typeface="TimesNewRomanPSMT"/>
              </a:rPr>
              <a:t>Along with the activation of macrophages the consumption of oxygen by the cell is increased drastically; this is called </a:t>
            </a:r>
            <a:r>
              <a:rPr lang="en-US" sz="1800" b="1" dirty="0">
                <a:solidFill>
                  <a:srgbClr val="FF0000"/>
                </a:solidFill>
                <a:latin typeface="TimesNewRomanPS-BoldMT"/>
              </a:rPr>
              <a:t>respiratory </a:t>
            </a:r>
            <a:r>
              <a:rPr lang="en-US" sz="1800" b="1" dirty="0" smtClean="0">
                <a:solidFill>
                  <a:srgbClr val="FF0000"/>
                </a:solidFill>
                <a:latin typeface="TimesNewRomanPS-BoldMT"/>
              </a:rPr>
              <a:t>burst</a:t>
            </a:r>
          </a:p>
          <a:p>
            <a:pPr marL="0" indent="0">
              <a:buNone/>
            </a:pP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In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chronic granulomatous disease </a:t>
            </a:r>
            <a:r>
              <a:rPr lang="en-US" sz="1800" b="0" i="0" u="none" strike="noStrike" baseline="0" dirty="0">
                <a:latin typeface="TimesNewRomanPSMT"/>
              </a:rPr>
              <a:t>(CGD), the NADPH oxidase is absent in macrophages and </a:t>
            </a:r>
            <a:r>
              <a:rPr lang="sr-Latn-RS" sz="1800" b="0" i="0" u="none" strike="noStrike" baseline="0" dirty="0" smtClean="0">
                <a:latin typeface="TimesNewRomanPSMT"/>
              </a:rPr>
              <a:t>neutrophils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172" y="586585"/>
            <a:ext cx="3537828" cy="21265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212" y="2724455"/>
            <a:ext cx="3669545" cy="233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CEC0EE-C88B-4657-95C1-5DA8AB2C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Generation of Free Radicals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2708EC-6222-4527-AC9C-991048678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3525"/>
            <a:ext cx="5946345" cy="437997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Macrophages also produce NO˙ from arginine by the </a:t>
            </a:r>
            <a:r>
              <a:rPr lang="sr-Latn-RS" sz="1800" b="0" i="0" u="none" strike="noStrike" baseline="0" dirty="0">
                <a:latin typeface="TimesNewRomanPSMT"/>
              </a:rPr>
              <a:t>enzyme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nitric oxide synthase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Peroxidation is also catalyzed by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lipo-oxygenase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in </a:t>
            </a:r>
            <a:r>
              <a:rPr lang="sr-Latn-RS" sz="1800" b="0" i="0" u="none" strike="noStrike" baseline="0" dirty="0">
                <a:latin typeface="TimesNewRomanPSMT"/>
              </a:rPr>
              <a:t>platelets and leukocytes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 err="1">
                <a:latin typeface="TimesNewRomanPSMT"/>
              </a:rPr>
              <a:t>lonizing</a:t>
            </a:r>
            <a:r>
              <a:rPr lang="en-US" sz="1800" b="0" i="0" u="none" strike="noStrike" baseline="0" dirty="0">
                <a:latin typeface="TimesNewRomanPSMT"/>
              </a:rPr>
              <a:t> radiation damages tissues by producing </a:t>
            </a:r>
            <a:r>
              <a:rPr lang="sr-Latn-RS" sz="1800" b="0" i="0" u="none" strike="noStrike" baseline="0" dirty="0">
                <a:latin typeface="TimesNewRomanPSMT"/>
              </a:rPr>
              <a:t>hydroxyl radicals, hydrogen peroxide and superoxide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 smtClean="0">
                <a:latin typeface="TimesNewRomanPSMT"/>
              </a:rPr>
              <a:t>anion</a:t>
            </a:r>
            <a:r>
              <a:rPr lang="en-US" sz="1800" b="0" i="0" u="none" strike="noStrike" baseline="0" dirty="0" smtClean="0">
                <a:latin typeface="TimesNewRomanPSMT"/>
              </a:rPr>
              <a:t> radical</a:t>
            </a:r>
            <a:endParaRPr lang="en-US" sz="180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Light of appropriate wavelengths can cause photolysis of oxygen to produce singlet oxygen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capacity to produce tissue damage by H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O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 is minimal when compared to other free radicals (by definition, </a:t>
            </a:r>
            <a:r>
              <a:rPr lang="en-US" sz="1800" b="0" i="0" u="none" strike="noStrike" baseline="0" dirty="0" smtClean="0">
                <a:latin typeface="TimesNewRomanPSMT"/>
              </a:rPr>
              <a:t>H</a:t>
            </a:r>
            <a:r>
              <a:rPr lang="en-US" sz="1800" b="0" i="0" u="none" strike="noStrike" baseline="-25000" dirty="0" smtClean="0">
                <a:latin typeface="TimesNewRomanPSMT"/>
              </a:rPr>
              <a:t>2</a:t>
            </a:r>
            <a:r>
              <a:rPr lang="en-US" sz="1800" b="0" i="0" u="none" strike="noStrike" baseline="0" dirty="0" smtClean="0">
                <a:latin typeface="TimesNewRomanPSMT"/>
              </a:rPr>
              <a:t>O</a:t>
            </a:r>
            <a:r>
              <a:rPr lang="en-US" sz="1800" b="0" i="0" u="none" strike="noStrike" baseline="-25000" dirty="0" smtClean="0">
                <a:latin typeface="TimesNewRomanPSMT"/>
              </a:rPr>
              <a:t>2</a:t>
            </a:r>
            <a:r>
              <a:rPr lang="en-US" sz="1800" b="0" i="0" u="none" strike="noStrike" baseline="0" dirty="0" smtClean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is not a free radical)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But in presence of free iron, H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O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 can generate OH</a:t>
            </a:r>
            <a:r>
              <a:rPr lang="en-US" sz="1800" b="1" i="0" u="none" strike="noStrike" baseline="0" dirty="0">
                <a:latin typeface="TimesNewRomanPS-BoldMT"/>
              </a:rPr>
              <a:t>• </a:t>
            </a:r>
            <a:r>
              <a:rPr lang="en-US" sz="1800" b="0" i="0" u="none" strike="noStrike" baseline="0" dirty="0">
                <a:latin typeface="TimesNewRomanPSMT"/>
              </a:rPr>
              <a:t>(hydroxy radical) </a:t>
            </a:r>
            <a:r>
              <a:rPr lang="sr-Latn-RS" sz="1800" b="0" i="0" u="none" strike="noStrike" baseline="0" dirty="0">
                <a:latin typeface="TimesNewRomanPSMT"/>
              </a:rPr>
              <a:t>which is highly reactive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Cigarette smoke contains high concentrations of </a:t>
            </a:r>
            <a:r>
              <a:rPr lang="sr-Latn-RS" sz="1800" b="0" i="0" u="none" strike="noStrike" baseline="0" dirty="0">
                <a:latin typeface="TimesNewRomanPSMT"/>
              </a:rPr>
              <a:t>various free radicals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Inhalation of air pollutants will increase the production of free radicals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648904B-A52F-4814-8E7F-8E440CF21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345" y="1502815"/>
            <a:ext cx="3197655" cy="361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96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55" y="128470"/>
            <a:ext cx="6582880" cy="763525"/>
          </a:xfrm>
        </p:spPr>
        <p:txBody>
          <a:bodyPr/>
          <a:lstStyle/>
          <a:p>
            <a:r>
              <a:rPr lang="en-US" b="1" dirty="0" smtClean="0">
                <a:solidFill>
                  <a:srgbClr val="007033"/>
                </a:solidFill>
              </a:rPr>
              <a:t>Cell defenses: Antioxidants</a:t>
            </a:r>
            <a:endParaRPr lang="en-US" b="1" dirty="0">
              <a:solidFill>
                <a:srgbClr val="007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150" y="891995"/>
            <a:ext cx="7482545" cy="427574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/>
              <a:t>Cells protect themselves against damage by ROS and other radicals </a:t>
            </a:r>
            <a:r>
              <a:rPr lang="en-US" sz="2000" dirty="0" smtClean="0"/>
              <a:t>through: 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repair </a:t>
            </a:r>
            <a:r>
              <a:rPr lang="en-US" sz="2000" dirty="0"/>
              <a:t>processes, </a:t>
            </a:r>
            <a:endParaRPr lang="en-US" sz="2000" dirty="0" smtClean="0"/>
          </a:p>
          <a:p>
            <a:pPr lvl="1">
              <a:spcBef>
                <a:spcPts val="0"/>
              </a:spcBef>
            </a:pPr>
            <a:r>
              <a:rPr lang="en-US" sz="2000" b="1" dirty="0" smtClean="0"/>
              <a:t>compartmentalization</a:t>
            </a:r>
            <a:r>
              <a:rPr lang="en-US" sz="2000" dirty="0" smtClean="0"/>
              <a:t> </a:t>
            </a:r>
            <a:r>
              <a:rPr lang="en-US" sz="2000" dirty="0"/>
              <a:t>of free radical production, </a:t>
            </a:r>
            <a:endParaRPr lang="en-US" sz="2000" dirty="0" smtClean="0"/>
          </a:p>
          <a:p>
            <a:pPr lvl="1">
              <a:spcBef>
                <a:spcPts val="0"/>
              </a:spcBef>
            </a:pPr>
            <a:r>
              <a:rPr lang="en-US" sz="2000" dirty="0" smtClean="0"/>
              <a:t>defense enzymes</a:t>
            </a:r>
            <a:r>
              <a:rPr lang="en-US" sz="2000" dirty="0"/>
              <a:t>, and </a:t>
            </a:r>
            <a:endParaRPr lang="en-US" sz="2000" dirty="0" smtClean="0"/>
          </a:p>
          <a:p>
            <a:pPr lvl="1">
              <a:spcBef>
                <a:spcPts val="0"/>
              </a:spcBef>
            </a:pPr>
            <a:r>
              <a:rPr lang="en-US" sz="2000" dirty="0" smtClean="0"/>
              <a:t>endogenous </a:t>
            </a:r>
            <a:r>
              <a:rPr lang="en-US" sz="2000" dirty="0"/>
              <a:t>and exogenous antioxidants (free radical scavengers</a:t>
            </a:r>
            <a:r>
              <a:rPr lang="en-US" sz="2000" dirty="0" smtClean="0"/>
              <a:t>)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The defense enzyme </a:t>
            </a:r>
            <a:r>
              <a:rPr lang="en-US" sz="2000" b="1" dirty="0"/>
              <a:t>superoxide dismutase </a:t>
            </a:r>
            <a:r>
              <a:rPr lang="en-US" sz="2000" dirty="0"/>
              <a:t>(</a:t>
            </a:r>
            <a:r>
              <a:rPr lang="en-US" sz="2000" b="1" dirty="0"/>
              <a:t>SOD</a:t>
            </a:r>
            <a:r>
              <a:rPr lang="en-US" sz="2000" dirty="0"/>
              <a:t>) removes the superoxide </a:t>
            </a:r>
            <a:r>
              <a:rPr lang="en-US" sz="2000" dirty="0" smtClean="0"/>
              <a:t>free radical</a:t>
            </a:r>
          </a:p>
          <a:p>
            <a:pPr>
              <a:spcBef>
                <a:spcPts val="0"/>
              </a:spcBef>
            </a:pPr>
            <a:r>
              <a:rPr lang="en-US" sz="2000" b="1" dirty="0" smtClean="0"/>
              <a:t>Catalase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b="1" dirty="0"/>
              <a:t>glutathione peroxidase </a:t>
            </a:r>
            <a:r>
              <a:rPr lang="en-US" sz="2000" dirty="0"/>
              <a:t>remove hydrogen peroxide and </a:t>
            </a:r>
            <a:r>
              <a:rPr lang="en-US" sz="2000" dirty="0" smtClean="0"/>
              <a:t>lipid </a:t>
            </a:r>
            <a:r>
              <a:rPr lang="en-US" sz="2000" dirty="0" smtClean="0"/>
              <a:t>peroxides</a:t>
            </a:r>
          </a:p>
          <a:p>
            <a:pPr lvl="1">
              <a:spcBef>
                <a:spcPts val="0"/>
              </a:spcBef>
            </a:pPr>
            <a:r>
              <a:rPr lang="en-US" sz="2000" b="1" dirty="0" smtClean="0">
                <a:solidFill>
                  <a:srgbClr val="007033"/>
                </a:solidFill>
              </a:rPr>
              <a:t>Enzymes need to act at the same time and at the same place, simultaneously</a:t>
            </a:r>
            <a:endParaRPr lang="en-US" sz="2000" b="1" dirty="0" smtClean="0">
              <a:solidFill>
                <a:srgbClr val="007033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/>
              <a:t>Vitamin A and </a:t>
            </a:r>
            <a:r>
              <a:rPr lang="en-US" sz="2000" dirty="0"/>
              <a:t>E, vitamin C, and plant flavonoids act as antioxidants</a:t>
            </a:r>
          </a:p>
        </p:txBody>
      </p:sp>
    </p:spTree>
    <p:extLst>
      <p:ext uri="{BB962C8B-B14F-4D97-AF65-F5344CB8AC3E}">
        <p14:creationId xmlns:p14="http://schemas.microsoft.com/office/powerpoint/2010/main" val="4224625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5" y="1350110"/>
            <a:ext cx="7008275" cy="379339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Antioxidants acts at different levels by:</a:t>
            </a:r>
          </a:p>
          <a:p>
            <a:r>
              <a:rPr lang="en-US" dirty="0" smtClean="0"/>
              <a:t>Preventing the initiation of chain reactions by removing free radicals</a:t>
            </a:r>
          </a:p>
          <a:p>
            <a:r>
              <a:rPr lang="en-US" dirty="0" smtClean="0"/>
              <a:t>Interrupting chain sequence, scavenging free radicals generated in chain reaction</a:t>
            </a:r>
          </a:p>
          <a:p>
            <a:r>
              <a:rPr lang="en-US" dirty="0" smtClean="0"/>
              <a:t>Removing peroxides thereby preventing further generation of ROS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554" y="128470"/>
            <a:ext cx="9000445" cy="763525"/>
          </a:xfrm>
        </p:spPr>
        <p:txBody>
          <a:bodyPr/>
          <a:lstStyle/>
          <a:p>
            <a:r>
              <a:rPr lang="en-US" b="1" dirty="0" smtClean="0">
                <a:solidFill>
                  <a:srgbClr val="007033"/>
                </a:solidFill>
              </a:rPr>
              <a:t>Antioxidants – Mechanism of action</a:t>
            </a:r>
            <a:endParaRPr lang="en-US" b="1" dirty="0">
              <a:solidFill>
                <a:srgbClr val="007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19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20799"/>
            <a:ext cx="9000444" cy="372270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There are three main types of antioxidant systems:</a:t>
            </a:r>
          </a:p>
          <a:p>
            <a:pPr marL="514350" indent="-514350">
              <a:buAutoNum type="arabicPeriod"/>
            </a:pPr>
            <a:r>
              <a:rPr lang="en-US" dirty="0" smtClean="0"/>
              <a:t>Enzymes antioxidant systems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SOD, GSH-</a:t>
            </a:r>
            <a:r>
              <a:rPr lang="en-US" dirty="0" err="1" smtClean="0"/>
              <a:t>Px</a:t>
            </a:r>
            <a:r>
              <a:rPr lang="en-US" dirty="0" smtClean="0"/>
              <a:t>, Catalase; GR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Vitamines</a:t>
            </a:r>
            <a:r>
              <a:rPr lang="en-US" dirty="0" smtClean="0"/>
              <a:t> antioxidant systems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Vitamin A and E, Vitamin C; </a:t>
            </a:r>
            <a:r>
              <a:rPr lang="en-US" dirty="0" err="1" smtClean="0"/>
              <a:t>CoQ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 smtClean="0"/>
              <a:t>Mineral </a:t>
            </a:r>
            <a:r>
              <a:rPr lang="en-US" dirty="0" smtClean="0"/>
              <a:t>antioxidant systems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Cu, Zn</a:t>
            </a:r>
            <a:r>
              <a:rPr lang="en-US" dirty="0" smtClean="0"/>
              <a:t>, Se, </a:t>
            </a:r>
            <a:r>
              <a:rPr lang="en-US" dirty="0" err="1" smtClean="0"/>
              <a:t>Mn</a:t>
            </a:r>
            <a:r>
              <a:rPr lang="en-US" dirty="0" smtClean="0"/>
              <a:t>, Fe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3554" y="128470"/>
            <a:ext cx="9000445" cy="763525"/>
          </a:xfrm>
        </p:spPr>
        <p:txBody>
          <a:bodyPr/>
          <a:lstStyle/>
          <a:p>
            <a:r>
              <a:rPr lang="en-US" b="1" dirty="0" smtClean="0">
                <a:solidFill>
                  <a:srgbClr val="007033"/>
                </a:solidFill>
              </a:rPr>
              <a:t>Types of Antioxidant System </a:t>
            </a:r>
            <a:endParaRPr lang="en-US" b="1" dirty="0">
              <a:solidFill>
                <a:srgbClr val="007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36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find: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 Marks’ BMB: Sc4, Ch24 (</a:t>
            </a:r>
            <a:r>
              <a:rPr lang="en-US" b="1" dirty="0" err="1" smtClean="0"/>
              <a:t>Pg</a:t>
            </a:r>
            <a:r>
              <a:rPr lang="en-US" b="1" dirty="0" smtClean="0"/>
              <a:t> 439-457)</a:t>
            </a:r>
            <a:endParaRPr lang="en-US" b="1" dirty="0"/>
          </a:p>
          <a:p>
            <a:r>
              <a:rPr lang="en-US" dirty="0" smtClean="0"/>
              <a:t>In Harper’s IB: </a:t>
            </a:r>
            <a:r>
              <a:rPr lang="en-US" dirty="0" err="1" smtClean="0"/>
              <a:t>Sc</a:t>
            </a:r>
            <a:r>
              <a:rPr lang="en-US" dirty="0" smtClean="0"/>
              <a:t> II, </a:t>
            </a:r>
            <a:r>
              <a:rPr lang="en-US" dirty="0" err="1" smtClean="0"/>
              <a:t>Ch</a:t>
            </a:r>
            <a:r>
              <a:rPr lang="en-US" dirty="0" smtClean="0"/>
              <a:t> 11 (</a:t>
            </a:r>
            <a:r>
              <a:rPr lang="en-US" dirty="0" err="1" smtClean="0"/>
              <a:t>Pg</a:t>
            </a:r>
            <a:r>
              <a:rPr lang="en-US" dirty="0" smtClean="0"/>
              <a:t> 86-91)</a:t>
            </a:r>
          </a:p>
          <a:p>
            <a:r>
              <a:rPr lang="en-US" dirty="0" smtClean="0"/>
              <a:t>Textbook of Biochemistry for Medical Students, 7E, DM </a:t>
            </a:r>
            <a:r>
              <a:rPr lang="en-US" dirty="0" err="1" smtClean="0"/>
              <a:t>Vasudevan</a:t>
            </a:r>
            <a:r>
              <a:rPr lang="en-US" dirty="0" smtClean="0"/>
              <a:t>: </a:t>
            </a:r>
            <a:r>
              <a:rPr lang="en-US" dirty="0" err="1" smtClean="0"/>
              <a:t>Ch</a:t>
            </a:r>
            <a:r>
              <a:rPr lang="en-US" dirty="0" smtClean="0"/>
              <a:t> 33 (</a:t>
            </a:r>
            <a:r>
              <a:rPr lang="en-US" dirty="0" err="1" smtClean="0"/>
              <a:t>Pg</a:t>
            </a:r>
            <a:r>
              <a:rPr lang="en-US" dirty="0" smtClean="0"/>
              <a:t> 434-438)</a:t>
            </a: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1670209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702CFE-7060-4186-9C64-A0B29870E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260" y="310856"/>
            <a:ext cx="658288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007033"/>
                </a:solidFill>
              </a:rPr>
              <a:t>Superoxide Dismutase (SOD)</a:t>
            </a:r>
            <a:endParaRPr lang="sr-Latn-RS" b="1" dirty="0">
              <a:solidFill>
                <a:srgbClr val="007033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1244363-FAD6-4CA4-AACE-CA9E289AA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18212"/>
            <a:ext cx="4724705" cy="3625288"/>
          </a:xfrm>
        </p:spPr>
        <p:txBody>
          <a:bodyPr/>
          <a:lstStyle/>
          <a:p>
            <a:pPr algn="l"/>
            <a:r>
              <a:rPr lang="sr-Latn-RS" sz="1800" b="0" i="0" u="none" strike="noStrike" baseline="0" dirty="0">
                <a:latin typeface="TimesNewRomanPSMT"/>
              </a:rPr>
              <a:t>The mitochondrial</a:t>
            </a:r>
            <a:r>
              <a:rPr lang="en-US" sz="1800" b="0" i="0" u="none" strike="noStrike" baseline="0" dirty="0">
                <a:latin typeface="TimesNewRomanPSMT"/>
              </a:rPr>
              <a:t> SOD is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manganese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 smtClean="0">
                <a:latin typeface="TimesNewRomanPSMT"/>
              </a:rPr>
              <a:t>dependent – </a:t>
            </a:r>
            <a:r>
              <a:rPr lang="en-US" sz="1800" b="0" i="0" u="none" strike="noStrike" baseline="0" dirty="0" err="1" smtClean="0">
                <a:latin typeface="TimesNewRomanPSMT"/>
              </a:rPr>
              <a:t>Mn</a:t>
            </a:r>
            <a:r>
              <a:rPr lang="en-US" sz="1800" b="0" i="0" u="none" strike="noStrike" baseline="0" dirty="0" smtClean="0">
                <a:latin typeface="TimesNewRomanPSMT"/>
              </a:rPr>
              <a:t>-SOD</a:t>
            </a:r>
          </a:p>
          <a:p>
            <a:pPr algn="l"/>
            <a:r>
              <a:rPr lang="en-US" sz="1800" b="0" i="0" u="none" strike="noStrike" baseline="0" dirty="0" smtClean="0">
                <a:latin typeface="TimesNewRomanPSMT"/>
              </a:rPr>
              <a:t>Cytoplasmic </a:t>
            </a:r>
            <a:r>
              <a:rPr lang="en-US" sz="1800" b="0" i="0" u="none" strike="noStrike" baseline="0" dirty="0">
                <a:latin typeface="TimesNewRomanPSMT"/>
              </a:rPr>
              <a:t>enzyme is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copper-zinc</a:t>
            </a:r>
            <a:r>
              <a:rPr lang="sr-Latn-RS" sz="1800" b="1" i="0" u="none" strike="noStrike" baseline="0" dirty="0">
                <a:latin typeface="TimesNewRomanPS-BoldMT"/>
              </a:rPr>
              <a:t> </a:t>
            </a:r>
            <a:r>
              <a:rPr lang="sr-Latn-RS" sz="1800" b="0" i="0" u="none" strike="noStrike" baseline="0" dirty="0" smtClean="0">
                <a:latin typeface="TimesNewRomanPSMT"/>
              </a:rPr>
              <a:t>dependent</a:t>
            </a:r>
            <a:r>
              <a:rPr lang="en-US" sz="1800" b="0" i="0" u="none" strike="noStrike" baseline="0" dirty="0" smtClean="0">
                <a:latin typeface="TimesNewRomanPSMT"/>
              </a:rPr>
              <a:t> – Cu-Zn SOD</a:t>
            </a:r>
          </a:p>
          <a:p>
            <a:pPr algn="l"/>
            <a:r>
              <a:rPr lang="en-US" sz="1800" dirty="0" smtClean="0">
                <a:latin typeface="TimesNewRomanPSMT"/>
              </a:rPr>
              <a:t>Cu-Zn SOD that works outside of a cells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SOD is a non-</a:t>
            </a:r>
            <a:r>
              <a:rPr lang="en-US" sz="1800" b="0" i="0" u="none" strike="noStrike" baseline="0" dirty="0" err="1">
                <a:latin typeface="TimesNewRomanPSMT"/>
              </a:rPr>
              <a:t>heme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en-US" sz="1800" b="0" i="0" u="none" strike="noStrike" baseline="0" dirty="0" smtClean="0">
                <a:latin typeface="TimesNewRomanPSMT"/>
              </a:rPr>
              <a:t>protein</a:t>
            </a:r>
          </a:p>
          <a:p>
            <a:pPr algn="l"/>
            <a:endParaRPr lang="en-US" sz="180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 defect</a:t>
            </a:r>
            <a:r>
              <a:rPr lang="en-US" sz="1800" b="0" i="0" u="none" strike="noStrike" baseline="0" dirty="0">
                <a:latin typeface="TimesNewRomanPSMT"/>
              </a:rPr>
              <a:t> in SOD gene is seen in patients with amyotrophic lateral </a:t>
            </a:r>
            <a:r>
              <a:rPr lang="sr-Latn-RS" sz="1800" b="0" i="0" u="none" strike="noStrike" baseline="0" dirty="0" smtClean="0">
                <a:latin typeface="TimesNewRomanPSMT"/>
              </a:rPr>
              <a:t>sclerosis</a:t>
            </a:r>
            <a:r>
              <a:rPr lang="en-US" sz="1800" b="0" i="0" u="none" strike="noStrike" baseline="0" dirty="0" smtClean="0">
                <a:latin typeface="TimesNewRomanPSMT"/>
              </a:rPr>
              <a:t> – Lou Gehrig’s disease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1DBAD64-D6F6-4172-B862-46AF2BB1B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113" y="1502814"/>
            <a:ext cx="4631888" cy="364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30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E5F5E1-CA88-43E2-947A-AA2E0BDC2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007033"/>
                </a:solidFill>
              </a:rPr>
              <a:t>Glutathione Peroxidase</a:t>
            </a:r>
            <a:endParaRPr lang="sr-Latn-RS" dirty="0">
              <a:solidFill>
                <a:srgbClr val="007033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EE82956-B137-4D5B-B5BE-F7941ED10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502815"/>
            <a:ext cx="5030114" cy="366492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In the next step, the H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O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 is removed by glutathione peroxidase </a:t>
            </a:r>
            <a:r>
              <a:rPr lang="sr-Latn-RS" sz="1800" b="0" i="0" u="none" strike="noStrike" baseline="0" dirty="0" smtClean="0">
                <a:latin typeface="TimesNewRomanPSMT"/>
              </a:rPr>
              <a:t>(</a:t>
            </a:r>
            <a:r>
              <a:rPr lang="en-US" sz="1800" dirty="0" smtClean="0">
                <a:latin typeface="TimesNewRomanPSMT"/>
              </a:rPr>
              <a:t>GSH-</a:t>
            </a:r>
            <a:r>
              <a:rPr lang="en-US" sz="1800" dirty="0" err="1" smtClean="0">
                <a:latin typeface="TimesNewRomanPSMT"/>
              </a:rPr>
              <a:t>Px</a:t>
            </a:r>
            <a:r>
              <a:rPr lang="sr-Latn-RS" sz="1800" b="0" i="0" u="none" strike="noStrike" baseline="0" dirty="0" smtClean="0">
                <a:latin typeface="TimesNewRomanPSMT"/>
              </a:rPr>
              <a:t>) 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a selenium dependent </a:t>
            </a:r>
            <a:r>
              <a:rPr lang="en-US" sz="1800" b="0" i="0" u="none" strike="noStrike" baseline="0" dirty="0" smtClean="0">
                <a:latin typeface="TimesNewRomanPSMT"/>
              </a:rPr>
              <a:t>enzyme</a:t>
            </a:r>
          </a:p>
          <a:p>
            <a:pPr algn="l"/>
            <a:r>
              <a:rPr lang="en-US" sz="1800" dirty="0" smtClean="0">
                <a:latin typeface="TimesNewRomanPSMT"/>
              </a:rPr>
              <a:t>Works mainly in mitochondria</a:t>
            </a:r>
          </a:p>
          <a:p>
            <a:pPr algn="l"/>
            <a:r>
              <a:rPr lang="en-US" sz="1800" b="0" i="0" u="none" strike="noStrike" baseline="0" dirty="0" smtClean="0">
                <a:latin typeface="TimesNewRomanPSMT"/>
              </a:rPr>
              <a:t>GSH donate H</a:t>
            </a:r>
            <a:r>
              <a:rPr lang="en-US" sz="1800" b="0" i="0" u="none" strike="noStrike" baseline="30000" dirty="0" smtClean="0">
                <a:latin typeface="TimesNewRomanPSMT"/>
              </a:rPr>
              <a:t>+</a:t>
            </a:r>
            <a:r>
              <a:rPr lang="en-US" sz="1800" b="0" i="0" u="none" strike="noStrike" dirty="0" smtClean="0">
                <a:latin typeface="TimesNewRomanPSMT"/>
              </a:rPr>
              <a:t> and works as co-</a:t>
            </a:r>
            <a:r>
              <a:rPr lang="en-US" sz="1800" b="0" i="0" u="none" strike="noStrike" dirty="0" err="1" smtClean="0">
                <a:latin typeface="TimesNewRomanPSMT"/>
              </a:rPr>
              <a:t>supstrate</a:t>
            </a:r>
            <a:r>
              <a:rPr lang="en-US" sz="1800" b="0" i="0" u="none" strike="noStrike" dirty="0" smtClean="0">
                <a:latin typeface="TimesNewRomanPSMT"/>
              </a:rPr>
              <a:t> of enzyme GSH-</a:t>
            </a:r>
            <a:r>
              <a:rPr lang="en-US" sz="1800" b="0" i="0" u="none" strike="noStrike" dirty="0" err="1" smtClean="0">
                <a:latin typeface="TimesNewRomanPSMT"/>
              </a:rPr>
              <a:t>Px</a:t>
            </a:r>
            <a:endParaRPr lang="en-US" sz="1800" b="0" i="0" u="none" strike="noStrike" baseline="30000" dirty="0" smtClean="0">
              <a:latin typeface="TimesNewRomanPSMT"/>
            </a:endParaRPr>
          </a:p>
          <a:p>
            <a:pPr algn="l"/>
            <a:endParaRPr lang="en-US" sz="1800" dirty="0">
              <a:latin typeface="TimesNewRomanPSMT"/>
            </a:endParaRPr>
          </a:p>
          <a:p>
            <a:pPr algn="l"/>
            <a:r>
              <a:rPr lang="en-US" sz="1800" dirty="0" smtClean="0">
                <a:latin typeface="TimesNewRomanPSMT"/>
              </a:rPr>
              <a:t>Also, there are a group of enzymes that use GSH but do not need selenium </a:t>
            </a:r>
          </a:p>
          <a:p>
            <a:pPr algn="l"/>
            <a:r>
              <a:rPr lang="en-US" sz="1800" dirty="0" smtClean="0">
                <a:latin typeface="TimesNewRomanPSMT"/>
              </a:rPr>
              <a:t>Glutathione S Transferase</a:t>
            </a:r>
          </a:p>
          <a:p>
            <a:pPr algn="l"/>
            <a:r>
              <a:rPr lang="en-US" sz="1800" dirty="0" err="1" smtClean="0">
                <a:latin typeface="TimesNewRomanPSMT"/>
              </a:rPr>
              <a:t>Catalise</a:t>
            </a:r>
            <a:r>
              <a:rPr lang="en-US" sz="1800" dirty="0" smtClean="0">
                <a:latin typeface="TimesNewRomanPSMT"/>
              </a:rPr>
              <a:t> </a:t>
            </a:r>
            <a:r>
              <a:rPr lang="en-US" sz="1800" dirty="0" err="1" smtClean="0">
                <a:latin typeface="TimesNewRomanPSMT"/>
              </a:rPr>
              <a:t>lipide</a:t>
            </a:r>
            <a:r>
              <a:rPr lang="en-US" sz="1800" dirty="0" smtClean="0">
                <a:latin typeface="TimesNewRomanPSMT"/>
              </a:rPr>
              <a:t> peroxides but </a:t>
            </a:r>
            <a:r>
              <a:rPr lang="en-US" sz="1800" b="1" u="sng" dirty="0" smtClean="0">
                <a:latin typeface="TimesNewRomanPSMT"/>
              </a:rPr>
              <a:t>can not </a:t>
            </a:r>
            <a:r>
              <a:rPr lang="en-US" sz="1800" b="1" u="sng" dirty="0" err="1" smtClean="0">
                <a:latin typeface="TimesNewRomanPSMT"/>
              </a:rPr>
              <a:t>catalise</a:t>
            </a:r>
            <a:r>
              <a:rPr lang="en-US" sz="1800" b="1" u="sng" dirty="0" smtClean="0">
                <a:latin typeface="TimesNewRomanPSMT"/>
              </a:rPr>
              <a:t> H</a:t>
            </a:r>
            <a:r>
              <a:rPr lang="en-US" sz="1800" b="1" u="sng" baseline="-25000" dirty="0" smtClean="0">
                <a:latin typeface="TimesNewRomanPSMT"/>
              </a:rPr>
              <a:t>2</a:t>
            </a:r>
            <a:r>
              <a:rPr lang="en-US" sz="1800" b="1" u="sng" dirty="0" smtClean="0">
                <a:latin typeface="TimesNewRomanPSMT"/>
              </a:rPr>
              <a:t>O</a:t>
            </a:r>
            <a:r>
              <a:rPr lang="en-US" sz="1800" b="1" u="sng" baseline="-25000" dirty="0" smtClean="0">
                <a:latin typeface="TimesNewRomanPSMT"/>
              </a:rPr>
              <a:t>2</a:t>
            </a:r>
          </a:p>
          <a:p>
            <a:pPr algn="l"/>
            <a:r>
              <a:rPr lang="en-US" sz="1800" dirty="0" smtClean="0">
                <a:latin typeface="TimesNewRomanPSMT"/>
              </a:rPr>
              <a:t>Works mainly in hepatocytes in process of detoxification of drugs and xenobiotic</a:t>
            </a:r>
            <a:endParaRPr lang="sr-Latn-R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75E2977-0478-478D-9A71-68BD7C016E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220" y="1808225"/>
            <a:ext cx="4219780" cy="331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4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465FF5-5EE1-4898-87FE-C6EE8F5EF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007033"/>
                </a:solidFill>
              </a:rPr>
              <a:t>Glutathione Reductase</a:t>
            </a:r>
            <a:endParaRPr lang="sr-Latn-RS" dirty="0">
              <a:solidFill>
                <a:srgbClr val="007033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AA70EF3-CA15-4036-8547-155AAE447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502815"/>
            <a:ext cx="5488230" cy="3344113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oxidized glutathione, in turn, is reduced by the </a:t>
            </a:r>
            <a:r>
              <a:rPr lang="en-US" sz="1800" b="1" i="0" u="none" strike="noStrike" baseline="0" dirty="0">
                <a:latin typeface="TimesNewRomanPSMT"/>
              </a:rPr>
              <a:t>glutathione reductase </a:t>
            </a:r>
            <a:r>
              <a:rPr lang="en-US" sz="1800" b="0" i="0" u="none" strike="noStrike" baseline="0" dirty="0">
                <a:latin typeface="TimesNewRomanPSMT"/>
              </a:rPr>
              <a:t>(GR), in presence of NADPH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This</a:t>
            </a:r>
            <a:r>
              <a:rPr lang="en-US" sz="1800" b="0" i="0" u="none" strike="noStrike" baseline="0" dirty="0">
                <a:latin typeface="TimesNewRomanPSMT"/>
              </a:rPr>
              <a:t> NADPH is generated with the help of glucose-6-phosphate </a:t>
            </a:r>
            <a:r>
              <a:rPr lang="sr-Latn-RS" sz="1800" b="0" i="0" u="none" strike="noStrike" baseline="0" dirty="0">
                <a:latin typeface="TimesNewRomanPSMT"/>
              </a:rPr>
              <a:t>dehydrogenase (GPD) in HMP shunt </a:t>
            </a:r>
            <a:r>
              <a:rPr lang="sr-Latn-RS" sz="1800" b="0" i="0" u="none" strike="noStrike" baseline="0" dirty="0" smtClean="0">
                <a:latin typeface="TimesNewRomanPSMT"/>
              </a:rPr>
              <a:t>pathway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marL="0" indent="0" algn="l">
              <a:buNone/>
            </a:pPr>
            <a:endParaRPr lang="en-US" sz="10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Therefore, in GPD deficiency, the RBCs are liable to lysis, especially when oxidizing agents are administered (drug </a:t>
            </a:r>
            <a:r>
              <a:rPr lang="sr-Latn-RS" sz="1800" b="0" i="0" u="none" strike="noStrike" baseline="0" dirty="0">
                <a:latin typeface="TimesNewRomanPSMT"/>
              </a:rPr>
              <a:t>induced hemolytic anemia)</a:t>
            </a:r>
            <a:endParaRPr lang="sr-Latn-R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3EFFCEB-17AA-464D-B5BA-5C3236E81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524" y="2113635"/>
            <a:ext cx="3808475" cy="302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91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007033"/>
                </a:solidFill>
              </a:rPr>
              <a:t>Catalase</a:t>
            </a:r>
            <a:endParaRPr lang="sr-Latn-RS" dirty="0">
              <a:solidFill>
                <a:srgbClr val="007033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E8A883-991F-4640-A03F-AEEDE08DC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When H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O</a:t>
            </a:r>
            <a:r>
              <a:rPr lang="en-US" sz="1800" b="0" i="0" u="none" strike="noStrike" baseline="-25000" dirty="0">
                <a:latin typeface="TimesNewRomanPSMT"/>
              </a:rPr>
              <a:t>2</a:t>
            </a:r>
            <a:r>
              <a:rPr lang="en-US" sz="1800" b="0" i="0" u="none" strike="noStrike" baseline="0" dirty="0">
                <a:latin typeface="TimesNewRomanPSMT"/>
              </a:rPr>
              <a:t> is generated in large quantities, the enzyme </a:t>
            </a:r>
            <a:r>
              <a:rPr lang="en-US" sz="1800" b="1" i="0" u="none" strike="noStrike" baseline="0" dirty="0">
                <a:latin typeface="TimesNewRomanPSMT"/>
              </a:rPr>
              <a:t>catalase</a:t>
            </a:r>
            <a:r>
              <a:rPr lang="en-US" sz="1800" b="0" i="0" u="none" strike="noStrike" baseline="0" dirty="0">
                <a:latin typeface="TimesNewRomanPSMT"/>
              </a:rPr>
              <a:t> is also used for its removal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6E5EE1C-9B81-4CD6-9204-59F344840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24455"/>
            <a:ext cx="4572000" cy="11584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1602727-A0B0-4396-8433-AA0AB20720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55" y="2113635"/>
            <a:ext cx="4240439" cy="302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34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149" y="1044700"/>
            <a:ext cx="5497379" cy="409880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Vitamin A, Retinol, betta-carotene</a:t>
            </a:r>
          </a:p>
          <a:p>
            <a:pPr lvl="1"/>
            <a:r>
              <a:rPr lang="en-US" dirty="0"/>
              <a:t>We need vitamin A for good vision and eye health, for a strong immune system, and for healthy skin and mucous </a:t>
            </a:r>
            <a:r>
              <a:rPr lang="en-US" dirty="0" smtClean="0"/>
              <a:t>membranes</a:t>
            </a:r>
          </a:p>
          <a:p>
            <a:pPr lvl="1"/>
            <a:r>
              <a:rPr lang="en-US" dirty="0" smtClean="0"/>
              <a:t>Fat-soluble, protect membranes</a:t>
            </a:r>
            <a:endParaRPr lang="en-US" dirty="0"/>
          </a:p>
          <a:p>
            <a:r>
              <a:rPr lang="en-US" b="1" dirty="0"/>
              <a:t>Vitamin E, </a:t>
            </a:r>
            <a:r>
              <a:rPr lang="en-US" b="1" dirty="0" smtClean="0"/>
              <a:t>alpha-tocopherol</a:t>
            </a:r>
            <a:endParaRPr lang="en-US" dirty="0" smtClean="0"/>
          </a:p>
          <a:p>
            <a:pPr lvl="1"/>
            <a:r>
              <a:rPr lang="en-US" dirty="0" smtClean="0"/>
              <a:t>Interrupting </a:t>
            </a:r>
            <a:r>
              <a:rPr lang="en-US" dirty="0"/>
              <a:t>the chain reaction of lipid </a:t>
            </a:r>
            <a:r>
              <a:rPr lang="en-US" dirty="0" smtClean="0"/>
              <a:t>peroxidation</a:t>
            </a:r>
          </a:p>
          <a:p>
            <a:pPr lvl="1"/>
            <a:r>
              <a:rPr lang="en-US" dirty="0"/>
              <a:t>Regenerates Other Antioxidants</a:t>
            </a:r>
            <a:endParaRPr lang="en-US" dirty="0" smtClean="0"/>
          </a:p>
          <a:p>
            <a:r>
              <a:rPr lang="en-US" b="1" dirty="0" smtClean="0"/>
              <a:t>Vitamin C, ascorbic acid</a:t>
            </a:r>
          </a:p>
          <a:p>
            <a:pPr lvl="1"/>
            <a:r>
              <a:rPr lang="en-US" dirty="0"/>
              <a:t>Free Radical </a:t>
            </a:r>
            <a:r>
              <a:rPr lang="en-US" dirty="0" smtClean="0"/>
              <a:t>Neutralization</a:t>
            </a:r>
          </a:p>
          <a:p>
            <a:pPr lvl="1"/>
            <a:r>
              <a:rPr lang="en-US" dirty="0"/>
              <a:t>Regeneration of Other </a:t>
            </a:r>
            <a:r>
              <a:rPr lang="en-US" dirty="0" smtClean="0"/>
              <a:t>Antioxidants</a:t>
            </a:r>
          </a:p>
          <a:p>
            <a:pPr lvl="1"/>
            <a:r>
              <a:rPr lang="en-US" dirty="0" smtClean="0"/>
              <a:t>Prevent </a:t>
            </a:r>
            <a:r>
              <a:rPr lang="en-US" dirty="0"/>
              <a:t>the oxidation of LDL </a:t>
            </a:r>
            <a:r>
              <a:rPr lang="en-US" dirty="0" smtClean="0"/>
              <a:t>cholesterol</a:t>
            </a:r>
          </a:p>
          <a:p>
            <a:pPr lvl="1"/>
            <a:r>
              <a:rPr lang="en-US" dirty="0"/>
              <a:t>Reducing </a:t>
            </a:r>
            <a:r>
              <a:rPr lang="en-US" dirty="0" smtClean="0"/>
              <a:t>Inflammation</a:t>
            </a:r>
          </a:p>
          <a:p>
            <a:pPr lvl="1"/>
            <a:r>
              <a:rPr lang="en-US" dirty="0"/>
              <a:t>Neutralizing Reactive Nitrogen Species (RNS)</a:t>
            </a:r>
            <a:endParaRPr lang="en-US" dirty="0" smtClean="0"/>
          </a:p>
          <a:p>
            <a:r>
              <a:rPr lang="en-US" dirty="0" smtClean="0">
                <a:solidFill>
                  <a:srgbClr val="007033"/>
                </a:solidFill>
              </a:rPr>
              <a:t>All of them works as antioxidants in a way that neutralizes </a:t>
            </a:r>
            <a:r>
              <a:rPr lang="en-US" dirty="0">
                <a:solidFill>
                  <a:srgbClr val="007033"/>
                </a:solidFill>
              </a:rPr>
              <a:t>free radicals by </a:t>
            </a:r>
            <a:r>
              <a:rPr lang="en-US" b="1" dirty="0">
                <a:solidFill>
                  <a:srgbClr val="007033"/>
                </a:solidFill>
              </a:rPr>
              <a:t>donating an electron to stabilize </a:t>
            </a:r>
            <a:r>
              <a:rPr lang="en-US" b="1" dirty="0" smtClean="0">
                <a:solidFill>
                  <a:srgbClr val="007033"/>
                </a:solidFill>
              </a:rPr>
              <a:t>them</a:t>
            </a:r>
          </a:p>
          <a:p>
            <a:r>
              <a:rPr lang="en-US" dirty="0" smtClean="0">
                <a:solidFill>
                  <a:srgbClr val="007033"/>
                </a:solidFill>
              </a:rPr>
              <a:t>Vitamin </a:t>
            </a:r>
            <a:r>
              <a:rPr lang="en-US" dirty="0">
                <a:solidFill>
                  <a:srgbClr val="007033"/>
                </a:solidFill>
              </a:rPr>
              <a:t>A </a:t>
            </a:r>
            <a:r>
              <a:rPr lang="en-US" dirty="0" smtClean="0">
                <a:solidFill>
                  <a:srgbClr val="007033"/>
                </a:solidFill>
              </a:rPr>
              <a:t>can and must works </a:t>
            </a:r>
            <a:r>
              <a:rPr lang="en-US" dirty="0">
                <a:solidFill>
                  <a:srgbClr val="007033"/>
                </a:solidFill>
              </a:rPr>
              <a:t>synergistically with other antioxidants, like vitamin C and 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110"/>
            <a:ext cx="9144000" cy="763525"/>
          </a:xfrm>
        </p:spPr>
        <p:txBody>
          <a:bodyPr>
            <a:normAutofit fontScale="90000"/>
          </a:bodyPr>
          <a:lstStyle/>
          <a:p>
            <a:r>
              <a:rPr lang="sr-Latn-RS" b="1" dirty="0">
                <a:solidFill>
                  <a:schemeClr val="tx1"/>
                </a:solidFill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rgbClr val="007033"/>
                </a:solidFill>
              </a:rPr>
              <a:t>Vitamins </a:t>
            </a:r>
            <a:endParaRPr lang="sr-Latn-RS" dirty="0">
              <a:solidFill>
                <a:srgbClr val="007033"/>
              </a:solidFill>
            </a:endParaRPr>
          </a:p>
        </p:txBody>
      </p:sp>
      <p:pic>
        <p:nvPicPr>
          <p:cNvPr id="1026" name="Picture 2" descr="https://upload.wikimedia.org/wikipedia/commons/a/a3/Vitamin_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660" y="-15078"/>
            <a:ext cx="3347490" cy="167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Molecule Tocopherol. Vitamin 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Vitamin E (Tocopherol): Sources, Deficiency and Functions | Study&amp;Sc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310" y="1655520"/>
            <a:ext cx="3653840" cy="128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Vitamin C formula, ascorbic acid line chemical structure of | Colourbo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640" y="2940175"/>
            <a:ext cx="3347490" cy="251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312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AEF3B4-3CE0-4ADA-A8D7-E098ABA70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Polyphenols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F8BFD0-7692-42F3-8CBE-28DFB7407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Consumption of polyphenol-rich fruits, vegetables, and beverages is </a:t>
            </a:r>
            <a:r>
              <a:rPr lang="sr-Latn-RS" sz="1800" b="0" i="0" u="none" strike="noStrike" baseline="0" dirty="0">
                <a:latin typeface="TimesNewRomanPSMT"/>
              </a:rPr>
              <a:t>beneficial to human health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Dietary polyphenols represent a wide variety of compounds that occur in fruits, vegetables, wine, tea and chocolate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They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contain </a:t>
            </a:r>
            <a:r>
              <a:rPr lang="sr-Latn-RS" sz="1800" b="1" i="0" u="none" strike="noStrike" baseline="0" dirty="0">
                <a:latin typeface="TimesNewRomanPSMT"/>
              </a:rPr>
              <a:t>flavones, isoflavones, flavonols, catechins and phenolic acids</a:t>
            </a:r>
            <a:endParaRPr lang="en-US" sz="1800" b="1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They</a:t>
            </a:r>
            <a:r>
              <a:rPr lang="en-US" sz="1800" b="0" i="0" u="none" strike="noStrike" baseline="0" dirty="0">
                <a:latin typeface="TimesNewRomanPSMT"/>
              </a:rPr>
              <a:t> act as agents having antioxidant, antiapoptotic, antiaging, anticarcinogenic, </a:t>
            </a:r>
            <a:r>
              <a:rPr lang="sr-Latn-RS" sz="1800" b="0" i="0" u="none" strike="noStrike" baseline="0" dirty="0">
                <a:latin typeface="TimesNewRomanPSMT"/>
              </a:rPr>
              <a:t>antiinflammatory and anti-atherosclerotic effects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They are protective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against cardiovascular diseases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9662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234" y="1197405"/>
            <a:ext cx="7176220" cy="394609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Transition metals can act as antioxidants, but their role is quite complex and depends on their specific chemical properties, oxidation states, </a:t>
            </a:r>
            <a:r>
              <a:rPr lang="en-US" dirty="0" smtClean="0"/>
              <a:t>and </a:t>
            </a:r>
            <a:r>
              <a:rPr lang="en-US" dirty="0"/>
              <a:t>biological </a:t>
            </a:r>
            <a:r>
              <a:rPr lang="en-US" dirty="0" smtClean="0"/>
              <a:t>context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1. Catalytic </a:t>
            </a:r>
            <a:r>
              <a:rPr lang="en-US" dirty="0"/>
              <a:t>Activity in Redox </a:t>
            </a:r>
            <a:r>
              <a:rPr lang="en-US" dirty="0" smtClean="0"/>
              <a:t>Reactions</a:t>
            </a:r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 err="1"/>
              <a:t>Metalloenzymes</a:t>
            </a:r>
            <a:r>
              <a:rPr lang="en-US" dirty="0"/>
              <a:t> and Enzyme </a:t>
            </a:r>
            <a:r>
              <a:rPr lang="en-US" dirty="0" smtClean="0"/>
              <a:t>Activation</a:t>
            </a:r>
          </a:p>
          <a:p>
            <a:pPr marL="0" indent="0">
              <a:buNone/>
            </a:pPr>
            <a:r>
              <a:rPr lang="en-US" dirty="0"/>
              <a:t>3. Chelation of Metal </a:t>
            </a:r>
            <a:r>
              <a:rPr lang="en-US" dirty="0" smtClean="0"/>
              <a:t>Ions</a:t>
            </a:r>
          </a:p>
          <a:p>
            <a:pPr marL="0" indent="0">
              <a:buNone/>
            </a:pPr>
            <a:r>
              <a:rPr lang="en-US" dirty="0"/>
              <a:t>4. Metal-Dependent Antioxidant </a:t>
            </a:r>
            <a:r>
              <a:rPr lang="en-US" dirty="0" smtClean="0"/>
              <a:t>Systems</a:t>
            </a:r>
          </a:p>
          <a:p>
            <a:pPr marL="0" indent="0">
              <a:buNone/>
            </a:pPr>
            <a:r>
              <a:rPr lang="en-US" dirty="0"/>
              <a:t>5. Dual Role: Antioxidants vs. Pro-Oxidants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B87EA617-F8E7-4B2F-9B46-0A2FE237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110"/>
            <a:ext cx="9144000" cy="763525"/>
          </a:xfrm>
        </p:spPr>
        <p:txBody>
          <a:bodyPr>
            <a:normAutofit fontScale="90000"/>
          </a:bodyPr>
          <a:lstStyle/>
          <a:p>
            <a:r>
              <a:rPr lang="sr-Latn-RS" b="1" dirty="0" smtClean="0">
                <a:solidFill>
                  <a:schemeClr val="tx1"/>
                </a:solidFill>
              </a:rPr>
              <a:t>Free Radical Scavenger Systems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007033"/>
                </a:solidFill>
              </a:rPr>
              <a:t>Transition </a:t>
            </a:r>
            <a:r>
              <a:rPr lang="en-US" b="1" dirty="0" smtClean="0">
                <a:solidFill>
                  <a:srgbClr val="007033"/>
                </a:solidFill>
              </a:rPr>
              <a:t>metals – Cu, Zn, Se, </a:t>
            </a:r>
            <a:r>
              <a:rPr lang="en-US" b="1" dirty="0" err="1" smtClean="0">
                <a:solidFill>
                  <a:srgbClr val="007033"/>
                </a:solidFill>
              </a:rPr>
              <a:t>Mn</a:t>
            </a:r>
            <a:r>
              <a:rPr lang="en-US" b="1" dirty="0" smtClean="0">
                <a:solidFill>
                  <a:srgbClr val="007033"/>
                </a:solidFill>
              </a:rPr>
              <a:t>, Fe</a:t>
            </a:r>
            <a:endParaRPr lang="sr-Latn-RS" dirty="0">
              <a:solidFill>
                <a:srgbClr val="007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507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04A495-05DF-4F67-96D8-091F7852F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Damage Produced by Reactive Oxygen Species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A4E614F-33B1-47E4-8828-179F6D501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150" y="1655520"/>
            <a:ext cx="5344675" cy="3487981"/>
          </a:xfrm>
        </p:spPr>
        <p:txBody>
          <a:bodyPr>
            <a:normAutofit fontScale="92500" lnSpcReduction="20000"/>
          </a:bodyPr>
          <a:lstStyle/>
          <a:p>
            <a:r>
              <a:rPr lang="en-US" sz="1800" b="0" i="0" u="none" strike="noStrike" baseline="0" dirty="0">
                <a:latin typeface="TimesNewRomanPSMT"/>
              </a:rPr>
              <a:t>Free radicals are extremely reactive. Their mean effective radius of action is only 30 </a:t>
            </a:r>
            <a:r>
              <a:rPr lang="en-US" sz="1800" dirty="0">
                <a:latin typeface="TimesNewRomanPSMT"/>
              </a:rPr>
              <a:t>Å </a:t>
            </a:r>
            <a:r>
              <a:rPr lang="en-US" sz="1800" dirty="0" smtClean="0">
                <a:latin typeface="TimesNewRomanPSMT"/>
              </a:rPr>
              <a:t>(1Å=10</a:t>
            </a:r>
            <a:r>
              <a:rPr lang="en-US" sz="1800" baseline="30000" dirty="0" smtClean="0">
                <a:latin typeface="TimesNewRomanPSMT"/>
              </a:rPr>
              <a:t>-10</a:t>
            </a:r>
            <a:r>
              <a:rPr lang="en-US" sz="1800" dirty="0" smtClean="0">
                <a:latin typeface="TimesNewRomanPSMT"/>
              </a:rPr>
              <a:t> m)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Their half-life is only a few </a:t>
            </a:r>
            <a:r>
              <a:rPr lang="sr-Latn-R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milliseconds</a:t>
            </a:r>
            <a:endParaRPr lang="en-US" sz="1800" b="1" i="0" u="none" strike="noStrike" baseline="0" dirty="0" smtClean="0">
              <a:solidFill>
                <a:srgbClr val="FF0000"/>
              </a:solidFill>
              <a:latin typeface="TimesNewRomanPS-BoldMT"/>
            </a:endParaRPr>
          </a:p>
          <a:p>
            <a:r>
              <a:rPr lang="en-US" sz="1800" dirty="0">
                <a:latin typeface="TimesNewRomanPSMT"/>
              </a:rPr>
              <a:t>Almost all biological macromolecules are damaged by the </a:t>
            </a:r>
            <a:r>
              <a:rPr lang="sr-Latn-RS" sz="1800" dirty="0">
                <a:latin typeface="TimesNewRomanPSMT"/>
              </a:rPr>
              <a:t>free </a:t>
            </a:r>
            <a:r>
              <a:rPr lang="sr-Latn-RS" sz="1800" dirty="0" smtClean="0">
                <a:latin typeface="TimesNewRomanPSMT"/>
              </a:rPr>
              <a:t>radicals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algn="l"/>
            <a:endParaRPr lang="en-US" sz="180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 smtClean="0">
                <a:latin typeface="TimesNewRomanPSMT"/>
              </a:rPr>
              <a:t>When </a:t>
            </a:r>
            <a:r>
              <a:rPr lang="en-US" sz="1800" b="0" i="0" u="none" strike="noStrike" baseline="0" dirty="0">
                <a:latin typeface="TimesNewRomanPSMT"/>
              </a:rPr>
              <a:t>a free radical reacts with a normal compound, other free radicals are generated</a:t>
            </a: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Peroxidation of PUFA </a:t>
            </a:r>
            <a:r>
              <a:rPr lang="en-US" sz="1800" b="0" i="0" u="none" strike="noStrike" baseline="0" dirty="0">
                <a:latin typeface="TimesNewRomanPSMT"/>
              </a:rPr>
              <a:t>(poly unsaturated fatty acids) in plasma membrane leads to loss of membrane functions</a:t>
            </a:r>
          </a:p>
          <a:p>
            <a:pPr algn="l"/>
            <a:r>
              <a:rPr lang="en-US" sz="1800" b="1" i="0" u="none" strike="noStrike" baseline="0" dirty="0">
                <a:latin typeface="TimesNewRomanPSMT"/>
              </a:rPr>
              <a:t>Lipid peroxidation </a:t>
            </a:r>
            <a:r>
              <a:rPr lang="en-US" sz="1800" b="0" i="0" u="none" strike="noStrike" baseline="0" dirty="0">
                <a:latin typeface="TimesNewRomanPSMT"/>
              </a:rPr>
              <a:t>and consequent degradation products such as </a:t>
            </a:r>
            <a:r>
              <a:rPr lang="en-US" sz="1800" b="1" i="0" u="none" strike="noStrike" baseline="0" dirty="0" err="1">
                <a:solidFill>
                  <a:srgbClr val="FF0000"/>
                </a:solidFill>
                <a:latin typeface="TimesNewRomanPS-BoldMT"/>
              </a:rPr>
              <a:t>malon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 dialdehyde </a:t>
            </a:r>
            <a:r>
              <a:rPr lang="en-US" sz="1800" b="0" i="0" u="none" strike="noStrike" baseline="0" dirty="0">
                <a:latin typeface="TimesNewRomanPSMT"/>
              </a:rPr>
              <a:t>(-CHO-CH2-CHO-) are seen in </a:t>
            </a:r>
            <a:r>
              <a:rPr lang="sr-Latn-RS" sz="1800" b="0" i="0" u="none" strike="noStrike" baseline="0" dirty="0">
                <a:latin typeface="TimesNewRomanPSMT"/>
              </a:rPr>
              <a:t>biological </a:t>
            </a:r>
            <a:r>
              <a:rPr lang="sr-Latn-RS" sz="1800" b="0" i="0" u="none" strike="noStrike" baseline="0" dirty="0" smtClean="0">
                <a:latin typeface="TimesNewRomanPSMT"/>
              </a:rPr>
              <a:t>fluids</a:t>
            </a:r>
            <a:endParaRPr lang="en-US" sz="1800" b="0" i="0" u="none" strike="noStrike" baseline="0" dirty="0">
              <a:latin typeface="TimesNewRomanPSM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271BE01-7E78-45D8-8B90-493D3C20B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500" y="2358150"/>
            <a:ext cx="3497500" cy="276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22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059818-40F2-49BB-9686-1E3C2A35D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Damage Produced by Reactive Oxygen Species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BEFC321-F3C5-41DE-8DC8-0137F392C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880" y="1655520"/>
            <a:ext cx="5946345" cy="3344113"/>
          </a:xfrm>
        </p:spPr>
        <p:txBody>
          <a:bodyPr/>
          <a:lstStyle/>
          <a:p>
            <a:r>
              <a:rPr lang="en-US" sz="1800" b="0" i="0" u="none" strike="noStrike" baseline="0" dirty="0">
                <a:latin typeface="TimesNewRomanPSMT"/>
              </a:rPr>
              <a:t>DNA is damaged by strand </a:t>
            </a:r>
            <a:r>
              <a:rPr lang="en-US" sz="1800" b="0" i="0" u="none" strike="noStrike" baseline="0" dirty="0" smtClean="0">
                <a:latin typeface="TimesNewRomanPSMT"/>
              </a:rPr>
              <a:t>breaks, hydroxylation</a:t>
            </a:r>
            <a:r>
              <a:rPr lang="en-US" sz="1800" b="0" i="0" u="none" strike="noStrike" dirty="0" smtClean="0">
                <a:latin typeface="TimesNewRomanPSMT"/>
              </a:rPr>
              <a:t> of N bases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The DNA damage </a:t>
            </a:r>
            <a:r>
              <a:rPr lang="sr-Latn-RS" sz="1800" b="0" i="0" u="none" strike="noStrike" baseline="0" dirty="0" smtClean="0">
                <a:latin typeface="TimesNewRomanPSMT"/>
              </a:rPr>
              <a:t>may</a:t>
            </a:r>
            <a:r>
              <a:rPr lang="en-US" sz="1800" b="0" i="0" u="none" strike="noStrike" baseline="0" dirty="0" smtClean="0">
                <a:latin typeface="TimesNewRomanPSMT"/>
              </a:rPr>
              <a:t>:</a:t>
            </a:r>
          </a:p>
          <a:p>
            <a:pPr algn="l"/>
            <a:r>
              <a:rPr lang="en-US" sz="1800" b="0" i="0" u="sng" strike="noStrike" baseline="0" dirty="0" smtClean="0">
                <a:latin typeface="TimesNewRomanPSMT"/>
              </a:rPr>
              <a:t>Directly</a:t>
            </a:r>
            <a:r>
              <a:rPr lang="en-US" sz="1800" b="0" i="0" u="none" strike="noStrike" baseline="0" dirty="0" smtClean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cause inhibition of protein and enzyme synthesis 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algn="l"/>
            <a:r>
              <a:rPr lang="en-US" sz="1800" b="0" i="0" u="sng" strike="noStrike" baseline="0" dirty="0" smtClean="0">
                <a:latin typeface="TimesNewRomanPSMT"/>
              </a:rPr>
              <a:t>Indirectly</a:t>
            </a:r>
            <a:r>
              <a:rPr lang="en-US" sz="1800" b="0" i="0" u="none" strike="noStrike" baseline="0" dirty="0" smtClean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cause cell death or mutation and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carcinogenesis</a:t>
            </a:r>
            <a:endParaRPr lang="sr-Latn-RS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F28B1EC-D196-4F6F-8F47-9457F223F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490" y="2419045"/>
            <a:ext cx="3359510" cy="272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64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437946-841E-47FF-A03A-1D8F1326F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CLINICAL SIGNIFICANCE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Chronic Inflammation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DC381BC-DC9B-4328-A70D-698B36177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" y="1502815"/>
            <a:ext cx="5786713" cy="3640685"/>
          </a:xfrm>
        </p:spPr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Chronic inflammatory diseases such as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rheumatoid arthritis </a:t>
            </a:r>
            <a:r>
              <a:rPr lang="en-US" sz="1800" b="0" i="0" u="none" strike="noStrike" baseline="0" dirty="0">
                <a:latin typeface="TimesNewRomanPSMT"/>
              </a:rPr>
              <a:t>are self-perpetuated by the free radicals released </a:t>
            </a:r>
            <a:r>
              <a:rPr lang="sr-Latn-RS" sz="1800" b="0" i="0" u="none" strike="noStrike" baseline="0" dirty="0">
                <a:latin typeface="TimesNewRomanPSMT"/>
              </a:rPr>
              <a:t>by </a:t>
            </a:r>
            <a:r>
              <a:rPr lang="sr-Latn-RS" sz="1800" b="0" i="0" u="none" strike="noStrike" baseline="0" dirty="0" smtClean="0">
                <a:latin typeface="TimesNewRomanPSMT"/>
              </a:rPr>
              <a:t>neutrophils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marL="0" indent="0" algn="l">
              <a:buNone/>
            </a:pP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ROS induced tissue damage appears to be involved in pathogenesis of chronic ulcerative colitis,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chronic glomerulonephritis</a:t>
            </a:r>
            <a:r>
              <a:rPr lang="sr-Latn-RS" sz="1800" b="1" i="0" u="none" strike="noStrike" baseline="0" dirty="0">
                <a:latin typeface="TimesNewRomanPS-BoldMT"/>
              </a:rPr>
              <a:t>, </a:t>
            </a:r>
            <a:r>
              <a:rPr lang="sr-Latn-RS" sz="1800" b="0" i="0" u="none" strike="noStrike" baseline="0" dirty="0">
                <a:latin typeface="TimesNewRomanPSMT"/>
              </a:rPr>
              <a:t>etc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F0957C0-3CCD-43F4-8095-CF3AB3826C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234" y="3092855"/>
            <a:ext cx="3044766" cy="214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73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608AA7-E7F7-43E5-A0C7-6AD2669F0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3" y="128470"/>
            <a:ext cx="6582880" cy="763525"/>
          </a:xfrm>
        </p:spPr>
        <p:txBody>
          <a:bodyPr>
            <a:normAutofit/>
          </a:bodyPr>
          <a:lstStyle/>
          <a:p>
            <a:r>
              <a:rPr lang="sr-Latn-RS" sz="3200" b="1" dirty="0">
                <a:solidFill>
                  <a:schemeClr val="tx1"/>
                </a:solidFill>
              </a:rPr>
              <a:t>Free Radicals </a:t>
            </a:r>
            <a:r>
              <a:rPr lang="en-US" sz="3200" b="1" dirty="0" smtClean="0">
                <a:solidFill>
                  <a:schemeClr val="tx1"/>
                </a:solidFill>
              </a:rPr>
              <a:t>and ROS</a:t>
            </a:r>
            <a:endParaRPr lang="sr-Latn-R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0552BF-6BC6-4496-B6EF-7E09532F9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3" y="2419045"/>
            <a:ext cx="7167985" cy="3722701"/>
          </a:xfrm>
        </p:spPr>
        <p:txBody>
          <a:bodyPr/>
          <a:lstStyle/>
          <a:p>
            <a:pPr algn="l"/>
            <a:r>
              <a:rPr lang="en-US" sz="1800" b="1" dirty="0">
                <a:solidFill>
                  <a:srgbClr val="FF0000"/>
                </a:solidFill>
                <a:latin typeface="TimesNewRomanPSMT"/>
              </a:rPr>
              <a:t>A f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MT"/>
              </a:rPr>
              <a:t>ree radical </a:t>
            </a:r>
            <a:r>
              <a:rPr lang="en-US" sz="1800" b="1" i="0" u="none" strike="noStrike" baseline="0" dirty="0">
                <a:latin typeface="TimesNewRomanPSMT"/>
              </a:rPr>
              <a:t>is a molecule or molecular fragment that contains one or more unpaired electrons in its outer </a:t>
            </a:r>
            <a:r>
              <a:rPr lang="en-US" sz="1800" b="1" i="0" u="none" strike="noStrike" baseline="0" dirty="0" smtClean="0">
                <a:latin typeface="TimesNewRomanPSMT"/>
              </a:rPr>
              <a:t>orbital</a:t>
            </a:r>
          </a:p>
          <a:p>
            <a:pPr marL="0" indent="0" algn="l">
              <a:buNone/>
            </a:pPr>
            <a:endParaRPr lang="en-US" sz="800" b="1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Free radical is generally represented by a </a:t>
            </a:r>
            <a:r>
              <a:rPr lang="sr-Latn-RS" sz="1800" b="0" i="0" u="none" strike="noStrike" baseline="0" dirty="0">
                <a:latin typeface="TimesNewRomanPSMT"/>
              </a:rPr>
              <a:t>superscript dot, (R</a:t>
            </a:r>
            <a:r>
              <a:rPr lang="sr-Latn-RS" sz="1800" b="1" i="0" u="none" strike="noStrike" baseline="0" dirty="0">
                <a:latin typeface="TimesNewRomanPS-BoldMT"/>
              </a:rPr>
              <a:t>• </a:t>
            </a:r>
            <a:r>
              <a:rPr lang="sr-Latn-RS" sz="1800" b="0" i="0" u="none" strike="noStrike" baseline="0" dirty="0">
                <a:latin typeface="TimesNewRomanPSMT"/>
              </a:rPr>
              <a:t>)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 smtClean="0">
                <a:latin typeface="TimesNewRomanPSMT"/>
              </a:rPr>
              <a:t>Oxidation/reduction </a:t>
            </a:r>
            <a:r>
              <a:rPr lang="en-US" sz="1800" b="0" i="0" u="none" strike="noStrike" baseline="0" dirty="0">
                <a:latin typeface="TimesNewRomanPSMT"/>
              </a:rPr>
              <a:t>reactions ensure that molecular oxygen is completely reduced to </a:t>
            </a:r>
            <a:r>
              <a:rPr lang="en-US" sz="1800" b="0" i="0" u="none" strike="noStrike" baseline="0" dirty="0" smtClean="0">
                <a:latin typeface="TimesNewRomanPSMT"/>
              </a:rPr>
              <a:t>water by accepting 4 electrons</a:t>
            </a:r>
          </a:p>
          <a:p>
            <a:pPr marL="0" indent="0" algn="l">
              <a:buNone/>
            </a:pPr>
            <a:endParaRPr lang="en-US" sz="800" b="0" i="0" u="none" strike="noStrike" baseline="0" dirty="0" smtClean="0">
              <a:latin typeface="TimesNewRomanPSMT"/>
            </a:endParaRPr>
          </a:p>
          <a:p>
            <a:pPr algn="l"/>
            <a:r>
              <a:rPr lang="en-US" sz="1800" dirty="0" smtClean="0">
                <a:latin typeface="TimesNewRomanPSMT"/>
              </a:rPr>
              <a:t>DEF: </a:t>
            </a:r>
            <a:r>
              <a:rPr lang="en-US" sz="1800" b="1" u="sng" dirty="0" smtClean="0">
                <a:latin typeface="TimesNewRomanPSMT"/>
              </a:rPr>
              <a:t>R</a:t>
            </a:r>
            <a:r>
              <a:rPr lang="en-US" sz="1800" b="1" dirty="0" smtClean="0">
                <a:latin typeface="TimesNewRomanPSMT"/>
              </a:rPr>
              <a:t>eactive </a:t>
            </a:r>
            <a:r>
              <a:rPr lang="en-US" sz="1800" b="1" u="sng" dirty="0">
                <a:latin typeface="TimesNewRomanPSMT"/>
              </a:rPr>
              <a:t>O</a:t>
            </a:r>
            <a:r>
              <a:rPr lang="en-US" sz="1800" b="1" dirty="0" smtClean="0">
                <a:latin typeface="TimesNewRomanPSMT"/>
              </a:rPr>
              <a:t>xygen </a:t>
            </a:r>
            <a:r>
              <a:rPr lang="en-US" sz="1800" b="1" u="sng" dirty="0" smtClean="0">
                <a:latin typeface="TimesNewRomanPSMT"/>
              </a:rPr>
              <a:t>S</a:t>
            </a:r>
            <a:r>
              <a:rPr lang="en-US" sz="1800" b="1" dirty="0" smtClean="0">
                <a:latin typeface="TimesNewRomanPSMT"/>
              </a:rPr>
              <a:t>pecies (ROS) are the product of partial reduction of molecular oxygen</a:t>
            </a:r>
            <a:endParaRPr lang="sr-Latn-R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E90AC42-EC27-46E4-9F12-D3C6B54D25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992" y="-176940"/>
            <a:ext cx="4532158" cy="259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324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9F3ED1-629B-4A39-A304-67A24463D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CLINICAL SIGNIFICANCE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Acute Inflammation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6086D5B-A6AE-49FD-98C2-36A785583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At the inflammatory site, activated macrophages produce </a:t>
            </a:r>
            <a:r>
              <a:rPr lang="sr-Latn-RS" sz="1800" b="0" i="0" u="none" strike="noStrike" baseline="0" dirty="0">
                <a:latin typeface="TimesNewRomanPSMT"/>
              </a:rPr>
              <a:t>free radicals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Respiratory burst and increased activity of NADPH oxidase are seen in macrophages and neutrophils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8F16CD5-B16B-4128-83E6-972E8F76F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42" y="2695731"/>
            <a:ext cx="5707918" cy="244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795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2843C0-B7F9-41E9-A5BF-C45C16A32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CLINICAL SIGNIFICANCE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Respiratory Diseases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398B71-64ED-41F6-9ED4-1D232B111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2815"/>
            <a:ext cx="7167985" cy="3640685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Breathing of 100% oxygen for more than 24 hours produces destruction of endothelium and lung edema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This is due to</a:t>
            </a:r>
            <a:r>
              <a:rPr lang="en-US" sz="1800" b="0" i="0" u="none" strike="noStrike" baseline="0" dirty="0">
                <a:latin typeface="TimesNewRomanPSMT"/>
              </a:rPr>
              <a:t> the release of free radicals by activated neutrophils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In premature newborn infants, prolonged exposure to high oxygen concentration is responsible for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bronchopulmonary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dysplasia</a:t>
            </a:r>
            <a:endParaRPr lang="en-US" sz="1800" b="1" i="0" u="none" strike="noStrike" baseline="0" dirty="0">
              <a:solidFill>
                <a:srgbClr val="FF0000"/>
              </a:solidFill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Adult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respiratory distress syndrome </a:t>
            </a:r>
            <a:r>
              <a:rPr lang="en-US" sz="1800" b="0" i="0" u="none" strike="noStrike" baseline="0" dirty="0">
                <a:latin typeface="TimesNewRomanPSMT"/>
              </a:rPr>
              <a:t>(ARDS) is characterized by pulmonary edema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produced when neutrophils are recruited to lungs which subsequently </a:t>
            </a:r>
            <a:r>
              <a:rPr lang="sr-Latn-RS" sz="1800" b="0" i="0" u="none" strike="noStrike" baseline="0" dirty="0">
                <a:latin typeface="TimesNewRomanPSMT"/>
              </a:rPr>
              <a:t>release free radicals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Cigarette smoke </a:t>
            </a:r>
            <a:r>
              <a:rPr lang="en-US" sz="1800" b="0" i="0" u="none" strike="noStrike" baseline="0" dirty="0">
                <a:latin typeface="TimesNewRomanPSMT"/>
              </a:rPr>
              <a:t>contains free radicals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Soot attracts neutrophils to the site which releases more free radicals, </a:t>
            </a:r>
            <a:r>
              <a:rPr lang="sr-Latn-RS" sz="1800" b="0" i="0" u="none" strike="noStrike" baseline="0" dirty="0">
                <a:latin typeface="TimesNewRomanPSMT"/>
              </a:rPr>
              <a:t>leading to lung damage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0729734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A07521-5796-458D-82A5-86C0B44BC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CLINICAL SIGNIFICANCE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Diseases of the Eye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EC410B2-8A01-4BEE-B4A5-980479425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031" y="1420799"/>
            <a:ext cx="6566315" cy="3722701"/>
          </a:xfrm>
        </p:spPr>
        <p:txBody>
          <a:bodyPr>
            <a:norm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Retrolental fibroplasia </a:t>
            </a:r>
            <a:r>
              <a:rPr lang="en-US" sz="1800" b="0" i="0" u="none" strike="noStrike" baseline="0" dirty="0">
                <a:latin typeface="TimesNewRomanPSMT"/>
              </a:rPr>
              <a:t>(retinopathy of prematurity) is a condition seen in premature infants treated with pure oxygen for a long time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caused by free radicals, causing thromboxane release, sustained vascular contracture and </a:t>
            </a:r>
            <a:r>
              <a:rPr lang="sr-Latn-RS" sz="1800" b="0" i="0" u="none" strike="noStrike" baseline="0" dirty="0">
                <a:latin typeface="TimesNewRomanPSMT"/>
              </a:rPr>
              <a:t>cellular </a:t>
            </a:r>
            <a:r>
              <a:rPr lang="sr-Latn-RS" sz="1800" b="0" i="0" u="none" strike="noStrike" baseline="0" dirty="0" smtClean="0">
                <a:latin typeface="TimesNewRomanPSMT"/>
              </a:rPr>
              <a:t>injury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marL="0" indent="0" algn="l">
              <a:buNone/>
            </a:pP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Cataract </a:t>
            </a:r>
            <a:r>
              <a:rPr lang="en-US" sz="1800" b="0" i="0" u="none" strike="noStrike" baseline="0" dirty="0">
                <a:latin typeface="TimesNewRomanPSMT"/>
              </a:rPr>
              <a:t>formation is related with aging process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Cataract</a:t>
            </a:r>
            <a:r>
              <a:rPr lang="en-US" sz="1800" b="0" i="0" u="none" strike="noStrike" baseline="0" dirty="0">
                <a:latin typeface="TimesNewRomanPSMT"/>
              </a:rPr>
              <a:t> is partly due to photochemical generation of free radicals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Tissues of the eye, including the lens, have high concentration of free radical scavenging enzymes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3966414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CE26246-C273-4AA8-B701-508FC49B2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272"/>
            <a:ext cx="658288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CLINICAL SIGNIFICANCE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Reperfusion Injury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95C843E-2638-4104-AD72-59D8E0623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1" y="1197405"/>
            <a:ext cx="4846830" cy="4123035"/>
          </a:xfrm>
        </p:spPr>
        <p:txBody>
          <a:bodyPr>
            <a:normAutofit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Reperfusion injury after myocardial ischemia is caused by free </a:t>
            </a:r>
            <a:r>
              <a:rPr lang="sr-Latn-RS" sz="1800" b="0" i="0" u="none" strike="noStrike" baseline="0" dirty="0">
                <a:latin typeface="TimesNewRomanPSMT"/>
              </a:rPr>
              <a:t>radicals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During ischemia, the activity of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xanthine oxidase </a:t>
            </a:r>
            <a:r>
              <a:rPr lang="sr-Latn-RS" sz="1800" b="0" i="0" u="none" strike="noStrike" baseline="0" dirty="0">
                <a:latin typeface="TimesNewRomanPSMT"/>
              </a:rPr>
              <a:t>is increased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When </a:t>
            </a:r>
            <a:r>
              <a:rPr lang="en-US" sz="1800" b="0" i="0" u="none" strike="noStrike" baseline="0" dirty="0" err="1">
                <a:latin typeface="TimesNewRomanPSMT"/>
              </a:rPr>
              <a:t>reperfused</a:t>
            </a:r>
            <a:r>
              <a:rPr lang="en-US" sz="1800" b="0" i="0" u="none" strike="noStrike" baseline="0" dirty="0">
                <a:latin typeface="TimesNewRomanPSMT"/>
              </a:rPr>
              <a:t>, this causes conversion of hypoxanthine to xanthine and superoxide anion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At the same</a:t>
            </a:r>
            <a:r>
              <a:rPr lang="en-US" sz="1800" b="0" i="0" u="none" strike="noStrike" baseline="0" dirty="0">
                <a:latin typeface="TimesNewRomanPSMT"/>
              </a:rPr>
              <a:t> time, the availability of scavenging enzymes is decreased, leading to aggravation of myocardial injury</a:t>
            </a: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Allopurinol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,</a:t>
            </a:r>
            <a:r>
              <a:rPr lang="en-US" sz="1800" b="0" i="0" u="none" strike="noStrike" baseline="0" dirty="0">
                <a:latin typeface="TimesNewRomanPSMT"/>
              </a:rPr>
              <a:t> a xanthine oxidase inhibitor, reduces the </a:t>
            </a:r>
            <a:r>
              <a:rPr lang="sr-Latn-RS" sz="1800" b="0" i="0" u="none" strike="noStrike" baseline="0" dirty="0">
                <a:latin typeface="TimesNewRomanPSMT"/>
              </a:rPr>
              <a:t>severity of reperfusion injury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58F26C-E877-4EEE-A5EB-397A008AE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437" y="1655520"/>
            <a:ext cx="4362564" cy="214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790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C1A81A-EA55-4732-B917-95F29D1F4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CLINICAL SIGNIFICANCE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Atherosclerosis and Myocardial Infarction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F08375-98EA-49B0-8D81-C7071F5EF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08224"/>
            <a:ext cx="4724704" cy="3335275"/>
          </a:xfrm>
        </p:spPr>
        <p:txBody>
          <a:bodyPr>
            <a:normAutofit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Low density lipoproteins </a:t>
            </a:r>
            <a:r>
              <a:rPr lang="en-US" sz="1800" b="0" i="0" u="none" strike="noStrike" baseline="0" dirty="0">
                <a:latin typeface="TimesNewRomanPSMT"/>
              </a:rPr>
              <a:t>(LDL) are deposited under the endothelial cells, which undergo oxidation by free radicals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This attracts macrophages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Macrophages are then converted</a:t>
            </a:r>
            <a:r>
              <a:rPr lang="en-US" sz="1800" b="0" i="0" u="none" strike="noStrike" baseline="0" dirty="0">
                <a:latin typeface="TimesNewRomanPSMT"/>
              </a:rPr>
              <a:t> into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foam cells </a:t>
            </a:r>
            <a:r>
              <a:rPr lang="en-US" sz="1800" b="0" i="0" u="none" strike="noStrike" baseline="0" dirty="0">
                <a:latin typeface="TimesNewRomanPSMT"/>
              </a:rPr>
              <a:t>initiating atherosclerotic plaque formation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Antioxidants offer some protective effect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65D2915-462A-4433-8E0F-2EF23AFC2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650" y="2076293"/>
            <a:ext cx="4588203" cy="306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0557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DA3F66-50FF-46B4-B8F1-28FD0073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425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Free radical toxicity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3B72E693-A5DE-4A25-B8EF-1E8F402CBC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71294"/>
            <a:ext cx="7473395" cy="4478443"/>
          </a:xfrm>
        </p:spPr>
      </p:pic>
    </p:spTree>
    <p:extLst>
      <p:ext uri="{BB962C8B-B14F-4D97-AF65-F5344CB8AC3E}">
        <p14:creationId xmlns:p14="http://schemas.microsoft.com/office/powerpoint/2010/main" val="8706323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Lipid Peroxidation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Phase 1: </a:t>
            </a:r>
            <a:r>
              <a:rPr lang="en-US" b="1" dirty="0" smtClean="0"/>
              <a:t>Initiation</a:t>
            </a:r>
          </a:p>
          <a:p>
            <a:r>
              <a:rPr lang="en-US" dirty="0" smtClean="0"/>
              <a:t>Phase 2: </a:t>
            </a:r>
            <a:r>
              <a:rPr lang="en-US" b="1" dirty="0" smtClean="0"/>
              <a:t>Propagation</a:t>
            </a:r>
          </a:p>
          <a:p>
            <a:r>
              <a:rPr lang="en-US" dirty="0" smtClean="0"/>
              <a:t>Phase 3: Degradation</a:t>
            </a:r>
          </a:p>
          <a:p>
            <a:r>
              <a:rPr lang="en-US" dirty="0" smtClean="0"/>
              <a:t>Phase 4: </a:t>
            </a:r>
            <a:r>
              <a:rPr lang="en-US" b="1" dirty="0" smtClean="0"/>
              <a:t>Termination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973" y="891994"/>
            <a:ext cx="5155177" cy="425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3126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7A3EA6-8D71-4410-A719-CFA25A8E6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470"/>
            <a:ext cx="9144000" cy="763525"/>
          </a:xfrm>
        </p:spPr>
        <p:txBody>
          <a:bodyPr>
            <a:normAutofit/>
          </a:bodyPr>
          <a:lstStyle/>
          <a:p>
            <a:r>
              <a:rPr lang="sr-Latn-RS" b="1" dirty="0">
                <a:solidFill>
                  <a:schemeClr val="tx1"/>
                </a:solidFill>
              </a:rPr>
              <a:t>Lipid </a:t>
            </a:r>
            <a:r>
              <a:rPr lang="sr-Latn-RS" b="1" dirty="0" smtClean="0">
                <a:solidFill>
                  <a:schemeClr val="tx1"/>
                </a:solidFill>
              </a:rPr>
              <a:t>Peroxidation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- </a:t>
            </a:r>
            <a:r>
              <a:rPr lang="en-US" b="1" dirty="0" smtClean="0">
                <a:solidFill>
                  <a:srgbClr val="A40000"/>
                </a:solidFill>
              </a:rPr>
              <a:t>Initiation </a:t>
            </a:r>
            <a:r>
              <a:rPr lang="en-US" b="1" dirty="0">
                <a:solidFill>
                  <a:srgbClr val="A40000"/>
                </a:solidFill>
              </a:rPr>
              <a:t>Phase</a:t>
            </a:r>
            <a:endParaRPr lang="sr-Latn-RS" b="1" dirty="0">
              <a:solidFill>
                <a:srgbClr val="A4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8D7CB7-2695-42AC-B25D-283DBB583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91995"/>
            <a:ext cx="5182820" cy="4278025"/>
          </a:xfrm>
        </p:spPr>
        <p:txBody>
          <a:bodyPr>
            <a:normAutofit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Polyunsaturated fatty acids (PUFA) present in cell membranes are easily destroyed by peroxidation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During the initiation</a:t>
            </a:r>
            <a:r>
              <a:rPr lang="en-US" sz="1800" b="0" i="0" u="none" strike="noStrike" baseline="0" dirty="0">
                <a:latin typeface="TimesNewRomanPSMT"/>
              </a:rPr>
              <a:t> phase, </a:t>
            </a:r>
            <a:r>
              <a:rPr lang="en-US" sz="1800" b="1" i="0" u="none" strike="noStrike" baseline="0" dirty="0">
                <a:latin typeface="TimesNewRomanPSMT"/>
              </a:rPr>
              <a:t>the primary event is the production of R</a:t>
            </a:r>
            <a:r>
              <a:rPr lang="en-US" sz="1800" b="1" i="0" u="none" strike="noStrike" baseline="0" dirty="0">
                <a:latin typeface="TimesNewRomanPS-BoldMT"/>
              </a:rPr>
              <a:t>• </a:t>
            </a:r>
            <a:r>
              <a:rPr lang="en-US" sz="1800" b="1" i="0" u="none" strike="noStrike" baseline="0" dirty="0">
                <a:latin typeface="TimesNewRomanPSMT"/>
              </a:rPr>
              <a:t>(carbon centered radical) (PUFA radical) or ROO</a:t>
            </a:r>
            <a:r>
              <a:rPr lang="en-US" sz="1800" b="1" i="0" u="none" strike="noStrike" baseline="0" dirty="0">
                <a:latin typeface="TimesNewRomanPS-BoldMT"/>
              </a:rPr>
              <a:t>• </a:t>
            </a:r>
            <a:r>
              <a:rPr lang="en-US" sz="1800" b="1" i="0" u="none" strike="noStrike" baseline="0" dirty="0">
                <a:latin typeface="TimesNewRomanPSMT"/>
              </a:rPr>
              <a:t>(lipid </a:t>
            </a:r>
            <a:r>
              <a:rPr lang="en-US" sz="1800" b="1" i="0" u="none" strike="noStrike" baseline="0" dirty="0" err="1" smtClean="0">
                <a:latin typeface="TimesNewRomanPSMT"/>
              </a:rPr>
              <a:t>peroxyl</a:t>
            </a:r>
            <a:r>
              <a:rPr lang="en-US" sz="1800" b="1" i="0" u="none" strike="noStrike" baseline="0" dirty="0" smtClean="0">
                <a:latin typeface="TimesNewRomanPSMT"/>
              </a:rPr>
              <a:t> </a:t>
            </a:r>
            <a:r>
              <a:rPr lang="en-US" sz="1800" b="1" i="0" u="none" strike="noStrike" baseline="0" dirty="0">
                <a:latin typeface="TimesNewRomanPSMT"/>
              </a:rPr>
              <a:t>radical)</a:t>
            </a:r>
            <a:r>
              <a:rPr lang="en-US" sz="1800" b="0" i="0" u="none" strike="noStrike" baseline="0" dirty="0">
                <a:latin typeface="TimesNewRomanPSMT"/>
              </a:rPr>
              <a:t> by the interaction of a PUFA molecule with free radicals generated by other </a:t>
            </a:r>
            <a:r>
              <a:rPr lang="en-US" sz="1800" b="0" i="0" u="none" strike="noStrike" baseline="0" dirty="0" smtClean="0">
                <a:latin typeface="TimesNewRomanPSMT"/>
              </a:rPr>
              <a:t>means</a:t>
            </a:r>
          </a:p>
          <a:p>
            <a:pPr algn="l"/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R</a:t>
            </a:r>
            <a:r>
              <a:rPr lang="en-US" sz="1800" b="1" i="0" u="none" strike="noStrike" baseline="0" dirty="0">
                <a:latin typeface="TimesNewRomanPS-BoldMT"/>
              </a:rPr>
              <a:t>• </a:t>
            </a:r>
            <a:r>
              <a:rPr lang="en-US" sz="1800" b="0" i="0" u="none" strike="noStrike" baseline="0" dirty="0">
                <a:latin typeface="TimesNewRomanPSMT"/>
              </a:rPr>
              <a:t>and ROO</a:t>
            </a:r>
            <a:r>
              <a:rPr lang="en-US" sz="1800" b="1" i="0" u="none" strike="noStrike" baseline="0" dirty="0">
                <a:latin typeface="TimesNewRomanPS-BoldMT"/>
              </a:rPr>
              <a:t>•</a:t>
            </a:r>
            <a:r>
              <a:rPr lang="en-US" sz="1800" b="0" i="0" u="none" strike="noStrike" baseline="0" dirty="0">
                <a:latin typeface="TimesNewRomanPSMT"/>
              </a:rPr>
              <a:t>, in turn, are degraded to </a:t>
            </a:r>
            <a:r>
              <a:rPr lang="en-US" sz="1800" b="1" i="0" u="none" strike="noStrike" baseline="0" dirty="0" err="1" smtClean="0">
                <a:latin typeface="TimesNewRomanPSMT"/>
              </a:rPr>
              <a:t>malondialdehyde</a:t>
            </a:r>
            <a:r>
              <a:rPr lang="en-US" sz="1800" b="0" i="0" u="none" strike="noStrike" baseline="0" dirty="0" smtClean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(3 carbon)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It is estimated as an indicator of fatty acid </a:t>
            </a:r>
            <a:r>
              <a:rPr lang="sr-Latn-RS" sz="1800" b="0" i="0" u="none" strike="noStrike" baseline="0" dirty="0">
                <a:latin typeface="TimesNewRomanPSMT"/>
              </a:rPr>
              <a:t>breakdown by free radicals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48E2192-EC4B-4DA0-AD0E-6E9BFD3A9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994" y="2113635"/>
            <a:ext cx="3982006" cy="128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27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655E9D-791F-498B-B946-BD9312404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52" y="128470"/>
            <a:ext cx="6582880" cy="763525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Lipid Peroxidation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A40000"/>
                </a:solidFill>
              </a:rPr>
              <a:t>Propagation </a:t>
            </a:r>
            <a:r>
              <a:rPr lang="en-US" b="1" dirty="0" smtClean="0">
                <a:solidFill>
                  <a:srgbClr val="A40000"/>
                </a:solidFill>
              </a:rPr>
              <a:t>and Degradation Phase</a:t>
            </a:r>
            <a:endParaRPr lang="sr-Latn-RS" dirty="0">
              <a:solidFill>
                <a:srgbClr val="A4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1BC441-4200-4540-B73A-2551FEBE9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4700"/>
            <a:ext cx="7167985" cy="394609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</a:t>
            </a:r>
            <a:r>
              <a:rPr lang="en-US" sz="1800" b="1" i="0" u="none" strike="noStrike" baseline="0" dirty="0">
                <a:latin typeface="TimesNewRomanPSMT"/>
              </a:rPr>
              <a:t>carbon centered radical (R</a:t>
            </a:r>
            <a:r>
              <a:rPr lang="en-US" sz="1800" b="1" i="0" u="none" strike="noStrike" baseline="0" dirty="0">
                <a:latin typeface="TimesNewRomanPS-BoldMT"/>
              </a:rPr>
              <a:t>• </a:t>
            </a:r>
            <a:r>
              <a:rPr lang="en-US" sz="1800" b="1" i="0" u="none" strike="noStrike" baseline="0" dirty="0">
                <a:latin typeface="TimesNewRomanPSMT"/>
              </a:rPr>
              <a:t>) </a:t>
            </a:r>
            <a:r>
              <a:rPr lang="en-US" sz="1800" b="0" i="0" u="none" strike="noStrike" baseline="0" dirty="0">
                <a:latin typeface="TimesNewRomanPSMT"/>
              </a:rPr>
              <a:t>rapidly reacts with molecular oxygen forming a </a:t>
            </a:r>
            <a:r>
              <a:rPr lang="en-US" sz="1800" b="1" i="0" u="none" strike="noStrike" baseline="0" dirty="0">
                <a:latin typeface="TimesNewRomanPSMT"/>
              </a:rPr>
              <a:t>peroxyl radical (ROO</a:t>
            </a:r>
            <a:r>
              <a:rPr lang="en-US" sz="1800" b="1" i="0" u="none" strike="noStrike" baseline="0" dirty="0">
                <a:latin typeface="TimesNewRomanPS-BoldMT"/>
              </a:rPr>
              <a:t>•</a:t>
            </a:r>
            <a:r>
              <a:rPr lang="en-US" sz="1800" b="1" i="0" u="none" strike="noStrike" baseline="0" dirty="0">
                <a:latin typeface="TimesNewRomanPSMT"/>
              </a:rPr>
              <a:t>) </a:t>
            </a:r>
            <a:r>
              <a:rPr lang="en-US" sz="1800" b="0" i="0" u="none" strike="noStrike" baseline="0" dirty="0">
                <a:latin typeface="TimesNewRomanPSMT"/>
              </a:rPr>
              <a:t>which can attack </a:t>
            </a:r>
            <a:r>
              <a:rPr lang="sr-Latn-RS" sz="1800" b="0" i="0" u="none" strike="noStrike" baseline="0" dirty="0">
                <a:latin typeface="TimesNewRomanPSMT"/>
              </a:rPr>
              <a:t>another polyunsaturated lipid molecule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net result of </a:t>
            </a:r>
            <a:r>
              <a:rPr lang="en-US" sz="1800" b="0" i="0" u="none" strike="noStrike" baseline="0" dirty="0" smtClean="0">
                <a:latin typeface="TimesNewRomanPSMT"/>
              </a:rPr>
              <a:t>these reactions </a:t>
            </a:r>
            <a:r>
              <a:rPr lang="en-US" sz="1800" b="0" i="0" u="none" strike="noStrike" baseline="0" dirty="0">
                <a:latin typeface="TimesNewRomanPSMT"/>
              </a:rPr>
              <a:t>is the conversion of </a:t>
            </a:r>
            <a:r>
              <a:rPr lang="pt-BR" sz="1800" b="0" i="0" u="none" strike="noStrike" baseline="0" dirty="0" smtClean="0">
                <a:latin typeface="TimesNewRomanPSMT"/>
              </a:rPr>
              <a:t>R</a:t>
            </a:r>
            <a:r>
              <a:rPr lang="pt-BR" sz="1800" b="1" i="0" u="none" strike="noStrike" baseline="30000" dirty="0" smtClean="0">
                <a:latin typeface="TimesNewRomanPSMT"/>
              </a:rPr>
              <a:t>.</a:t>
            </a:r>
            <a:r>
              <a:rPr lang="pt-BR" sz="1800" b="0" i="0" u="none" strike="noStrike" baseline="0" dirty="0" smtClean="0">
                <a:latin typeface="TimesNewRomanPSMT"/>
              </a:rPr>
              <a:t> </a:t>
            </a:r>
            <a:r>
              <a:rPr lang="pt-BR" sz="1800" b="0" i="0" u="none" strike="noStrike" baseline="0" dirty="0">
                <a:latin typeface="TimesNewRomanPSMT"/>
              </a:rPr>
              <a:t>to ROOH (a hydroperoxide)</a:t>
            </a:r>
          </a:p>
          <a:p>
            <a:pPr algn="l"/>
            <a:r>
              <a:rPr lang="sr-Latn-RS" sz="1800" b="0" i="0" u="none" strike="noStrike" baseline="0" dirty="0">
                <a:latin typeface="TimesNewRomanPSMT"/>
              </a:rPr>
              <a:t>But there is simultaneous</a:t>
            </a:r>
            <a:r>
              <a:rPr lang="en-US" sz="1800" b="0" i="0" u="none" strike="noStrike" baseline="0" dirty="0">
                <a:latin typeface="TimesNewRomanPSMT"/>
              </a:rPr>
              <a:t> conversion of a carbon centered radical to a peroxyl </a:t>
            </a:r>
            <a:r>
              <a:rPr lang="sr-Latn-RS" sz="1800" b="0" i="0" u="none" strike="noStrike" baseline="0" dirty="0">
                <a:latin typeface="TimesNewRomanPSMT"/>
              </a:rPr>
              <a:t>radical, ROO</a:t>
            </a:r>
            <a:r>
              <a:rPr lang="sr-Latn-RS" sz="1800" b="1" i="0" u="none" strike="noStrike" baseline="0" dirty="0">
                <a:latin typeface="TimesNewRomanPS-BoldMT"/>
              </a:rPr>
              <a:t>•</a:t>
            </a:r>
            <a:endParaRPr lang="en-US" sz="1800" b="1" i="0" u="none" strike="noStrike" baseline="0" dirty="0">
              <a:latin typeface="TimesNewRomanPS-Bold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This would lead to continuous production of hydroperoxide with consumption of equimolecular </a:t>
            </a:r>
            <a:r>
              <a:rPr lang="sr-Latn-RS" sz="1800" b="0" i="0" u="none" strike="noStrike" baseline="0" dirty="0">
                <a:latin typeface="TimesNewRomanPSMT"/>
              </a:rPr>
              <a:t>quantities of PUFA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One free radical generates another free radical in the </a:t>
            </a:r>
            <a:r>
              <a:rPr lang="en-US" sz="1800" b="0" i="0" u="none" strike="noStrike" baseline="0" dirty="0" err="1">
                <a:latin typeface="TimesNewRomanPSMT"/>
              </a:rPr>
              <a:t>neighbouring</a:t>
            </a:r>
            <a:r>
              <a:rPr lang="en-US" sz="1800" b="0" i="0" u="none" strike="noStrike" baseline="0" dirty="0">
                <a:latin typeface="TimesNewRomanPSMT"/>
              </a:rPr>
              <a:t> molecule; a “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chain reaction</a:t>
            </a:r>
            <a:r>
              <a:rPr lang="en-US" sz="1800" b="0" i="0" u="none" strike="noStrike" baseline="0" dirty="0">
                <a:latin typeface="TimesNewRomanPSMT"/>
              </a:rPr>
              <a:t>” </a:t>
            </a:r>
            <a:r>
              <a:rPr lang="sr-Latn-RS" sz="1800" b="0" i="0" u="none" strike="noStrike" baseline="0" dirty="0">
                <a:latin typeface="TimesNewRomanPSMT"/>
              </a:rPr>
              <a:t>or “propagation” is </a:t>
            </a:r>
            <a:r>
              <a:rPr lang="sr-Latn-RS" sz="1800" b="0" i="0" u="none" strike="noStrike" baseline="0" dirty="0" smtClean="0">
                <a:latin typeface="TimesNewRomanPSMT"/>
              </a:rPr>
              <a:t>initiated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algn="l"/>
            <a:endParaRPr lang="en-US" sz="1800" b="0" i="0" u="none" strike="noStrike" baseline="0" dirty="0" smtClean="0">
              <a:latin typeface="TimesNewRomanPSMT"/>
            </a:endParaRPr>
          </a:p>
          <a:p>
            <a:r>
              <a:rPr lang="en-US" sz="1800" dirty="0">
                <a:latin typeface="TimesNewRomanPSMT"/>
              </a:rPr>
              <a:t>Rearrangements of the single electron result in the degradation of the </a:t>
            </a:r>
            <a:r>
              <a:rPr lang="en-US" sz="1800" dirty="0" smtClean="0">
                <a:latin typeface="TimesNewRomanPSMT"/>
              </a:rPr>
              <a:t>lipid </a:t>
            </a:r>
          </a:p>
          <a:p>
            <a:pPr lvl="1"/>
            <a:r>
              <a:rPr lang="en-US" sz="1800" dirty="0" err="1" smtClean="0">
                <a:latin typeface="TimesNewRomanPSMT"/>
              </a:rPr>
              <a:t>Malondialdehyde</a:t>
            </a:r>
            <a:r>
              <a:rPr lang="en-US" sz="1800" dirty="0">
                <a:latin typeface="TimesNewRomanPSMT"/>
              </a:rPr>
              <a:t>, one of the compounds formed, is soluble and appears in </a:t>
            </a:r>
            <a:r>
              <a:rPr lang="en-US" sz="1800" dirty="0" smtClean="0">
                <a:latin typeface="TimesNewRomanPSMT"/>
              </a:rPr>
              <a:t>blood</a:t>
            </a:r>
            <a:endParaRPr lang="en-US" sz="1800" dirty="0">
              <a:latin typeface="TimesNewRomanPSMT"/>
            </a:endParaRPr>
          </a:p>
          <a:p>
            <a:pPr algn="l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995115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A3970C-2377-429F-8ABB-11DEA526C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Lipid Peroxidation</a:t>
            </a:r>
            <a:r>
              <a:rPr lang="en-US" b="1" dirty="0">
                <a:solidFill>
                  <a:schemeClr val="tx1"/>
                </a:solidFill>
              </a:rPr>
              <a:t/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Termination Phase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6F6780E-1F47-4817-83DD-9C4B31EA0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The reaction would proceed unchecked till a peroxyl radical reacts with another peroxyl radical to form inactive products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841549C-5A98-4F4C-B53D-707E258A4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195" y="2154981"/>
            <a:ext cx="4648849" cy="27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7E71C6-88CE-4503-B0C0-189FB6A4F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150" y="128470"/>
            <a:ext cx="9153150" cy="763525"/>
          </a:xfrm>
        </p:spPr>
        <p:txBody>
          <a:bodyPr>
            <a:normAutofit/>
          </a:bodyPr>
          <a:lstStyle/>
          <a:p>
            <a:pPr algn="ctr"/>
            <a:r>
              <a:rPr lang="sr-Latn-RS" sz="3200" b="1" dirty="0">
                <a:solidFill>
                  <a:schemeClr val="tx1"/>
                </a:solidFill>
              </a:rPr>
              <a:t>Free Radicals </a:t>
            </a:r>
            <a:r>
              <a:rPr lang="sr-Latn-RS" sz="3200" b="1" dirty="0" smtClean="0">
                <a:solidFill>
                  <a:schemeClr val="tx1"/>
                </a:solidFill>
              </a:rPr>
              <a:t>and</a:t>
            </a:r>
            <a:r>
              <a:rPr lang="en-US" sz="3200" b="1" dirty="0" smtClean="0">
                <a:solidFill>
                  <a:schemeClr val="tx1"/>
                </a:solidFill>
              </a:rPr>
              <a:t> ROS</a:t>
            </a:r>
            <a:endParaRPr lang="sr-Latn-RS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5E5906B-E453-4C1E-B49E-250282E0E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149" y="1044700"/>
            <a:ext cx="5497380" cy="4098800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The products of partial</a:t>
            </a:r>
            <a:r>
              <a:rPr lang="en-US" sz="1800" b="0" i="0" u="none" strike="noStrike" baseline="0" dirty="0">
                <a:latin typeface="TimesNewRomanPSMT"/>
              </a:rPr>
              <a:t> reduction of oxygen are highly reactive and create havoc </a:t>
            </a:r>
            <a:r>
              <a:rPr lang="sr-Latn-RS" sz="1800" b="0" i="0" u="none" strike="noStrike" baseline="0" dirty="0">
                <a:latin typeface="TimesNewRomanPSMT"/>
              </a:rPr>
              <a:t>in the living systems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>
              <a:buNone/>
            </a:pP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following are members of </a:t>
            </a:r>
            <a:r>
              <a:rPr lang="en-US" sz="1800" dirty="0" smtClean="0">
                <a:latin typeface="TimesNewRomanPSMT"/>
              </a:rPr>
              <a:t>ROS</a:t>
            </a:r>
            <a:r>
              <a:rPr lang="en-US" sz="1800" b="0" i="0" u="none" strike="noStrike" baseline="0" dirty="0" smtClean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group: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1. </a:t>
            </a:r>
            <a:r>
              <a:rPr lang="sr-Latn-R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Superoxide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anion radical (</a:t>
            </a:r>
            <a:r>
              <a:rPr lang="sr-Latn-R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O</a:t>
            </a:r>
            <a:r>
              <a:rPr lang="sr-Latn-RS" sz="1800" b="0" i="0" u="none" strike="noStrike" baseline="-25000" dirty="0" smtClean="0">
                <a:solidFill>
                  <a:srgbClr val="FF0000"/>
                </a:solidFill>
                <a:latin typeface="TimesNewRomanPSMT"/>
              </a:rPr>
              <a:t>2</a:t>
            </a:r>
            <a:r>
              <a:rPr lang="sr-Latn-RS" sz="1800" b="0" i="0" u="none" strike="noStrike" baseline="30000" dirty="0" smtClean="0">
                <a:solidFill>
                  <a:srgbClr val="FF0000"/>
                </a:solidFill>
                <a:latin typeface="TimesNewRomanPSMT"/>
              </a:rPr>
              <a:t>–</a:t>
            </a:r>
            <a:r>
              <a:rPr lang="sr-Latn-R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•)</a:t>
            </a:r>
            <a:endParaRPr lang="en-US" sz="1800" b="0" i="0" u="none" strike="noStrike" baseline="0" dirty="0" smtClean="0">
              <a:solidFill>
                <a:srgbClr val="FF0000"/>
              </a:solidFill>
              <a:latin typeface="TimesNewRomanPSMT"/>
            </a:endParaRPr>
          </a:p>
          <a:p>
            <a:pPr marL="0" indent="0">
              <a:buNone/>
            </a:pPr>
            <a:r>
              <a:rPr lang="en-US" sz="1800" dirty="0" smtClean="0">
                <a:latin typeface="TimesNewRomanPSMT"/>
              </a:rPr>
              <a:t>2. </a:t>
            </a:r>
            <a:r>
              <a:rPr lang="sr-Latn-RS" sz="1800" dirty="0" smtClean="0">
                <a:latin typeface="TimesNewRomanPSMT"/>
              </a:rPr>
              <a:t>Hydrogen </a:t>
            </a:r>
            <a:r>
              <a:rPr lang="sr-Latn-RS" sz="1800" dirty="0">
                <a:latin typeface="TimesNewRomanPSMT"/>
              </a:rPr>
              <a:t>peroxide (H</a:t>
            </a:r>
            <a:r>
              <a:rPr lang="sr-Latn-RS" sz="1800" baseline="-25000" dirty="0">
                <a:latin typeface="TimesNewRomanPSMT"/>
              </a:rPr>
              <a:t>2</a:t>
            </a:r>
            <a:r>
              <a:rPr lang="sr-Latn-RS" sz="1800" dirty="0">
                <a:latin typeface="TimesNewRomanPSMT"/>
              </a:rPr>
              <a:t>O</a:t>
            </a:r>
            <a:r>
              <a:rPr lang="sr-Latn-RS" sz="1800" baseline="-25000" dirty="0">
                <a:latin typeface="TimesNewRomanPSMT"/>
              </a:rPr>
              <a:t>2</a:t>
            </a:r>
            <a:r>
              <a:rPr lang="sr-Latn-RS" sz="1800" dirty="0" smtClean="0">
                <a:latin typeface="TimesNewRomanPSMT"/>
              </a:rPr>
              <a:t>)</a:t>
            </a:r>
            <a:r>
              <a:rPr lang="en-US" sz="1800" dirty="0" smtClean="0">
                <a:latin typeface="TimesNewRomanPSMT"/>
              </a:rPr>
              <a:t> or </a:t>
            </a:r>
            <a:r>
              <a:rPr lang="sr-Latn-RS" sz="1800" dirty="0" smtClean="0">
                <a:latin typeface="TimesNewRomanPSMT"/>
              </a:rPr>
              <a:t>Hydroperoxyl </a:t>
            </a:r>
            <a:endParaRPr lang="en-US" sz="1800" dirty="0" smtClean="0">
              <a:latin typeface="TimesNewRomanPSMT"/>
            </a:endParaRPr>
          </a:p>
          <a:p>
            <a:pPr marL="0" indent="0">
              <a:buNone/>
            </a:pPr>
            <a:r>
              <a:rPr lang="sr-Latn-RS" sz="1800" dirty="0" smtClean="0">
                <a:latin typeface="TimesNewRomanPSMT"/>
              </a:rPr>
              <a:t>radical </a:t>
            </a:r>
            <a:r>
              <a:rPr lang="sr-Latn-RS" sz="1800" dirty="0">
                <a:latin typeface="TimesNewRomanPSMT"/>
              </a:rPr>
              <a:t>(HOO• </a:t>
            </a:r>
            <a:r>
              <a:rPr lang="sr-Latn-RS" sz="1800" dirty="0" smtClean="0">
                <a:latin typeface="TimesNewRomanPSMT"/>
              </a:rPr>
              <a:t>)</a:t>
            </a:r>
            <a:r>
              <a:rPr lang="en-US" sz="1800" dirty="0" smtClean="0">
                <a:latin typeface="TimesNewRomanPSMT"/>
              </a:rPr>
              <a:t> – </a:t>
            </a:r>
            <a:r>
              <a:rPr lang="en-US" sz="1800" dirty="0" err="1" smtClean="0">
                <a:latin typeface="TimesNewRomanPSMT"/>
              </a:rPr>
              <a:t>protonized</a:t>
            </a:r>
            <a:r>
              <a:rPr lang="en-US" sz="1800" dirty="0" smtClean="0">
                <a:latin typeface="TimesNewRomanPSMT"/>
              </a:rPr>
              <a:t> form of </a:t>
            </a:r>
            <a:r>
              <a:rPr lang="sr-Latn-RS" sz="1800" dirty="0">
                <a:latin typeface="TimesNewRomanPSMT"/>
              </a:rPr>
              <a:t>H</a:t>
            </a:r>
            <a:r>
              <a:rPr lang="sr-Latn-RS" sz="1800" baseline="-25000" dirty="0">
                <a:latin typeface="TimesNewRomanPSMT"/>
              </a:rPr>
              <a:t>2</a:t>
            </a:r>
            <a:r>
              <a:rPr lang="sr-Latn-RS" sz="1800" dirty="0">
                <a:latin typeface="TimesNewRomanPSMT"/>
              </a:rPr>
              <a:t>O</a:t>
            </a:r>
            <a:r>
              <a:rPr lang="sr-Latn-RS" sz="1800" baseline="-25000" dirty="0">
                <a:latin typeface="TimesNewRomanPSMT"/>
              </a:rPr>
              <a:t>2</a:t>
            </a:r>
            <a:endParaRPr lang="en-US" sz="1800" baseline="-2500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3. </a:t>
            </a:r>
            <a:r>
              <a:rPr lang="sr-Latn-R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Hydroxyl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radical (OH</a:t>
            </a:r>
            <a:r>
              <a:rPr lang="sr-Latn-R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•)</a:t>
            </a:r>
            <a:endParaRPr lang="en-US" sz="1800" b="0" i="0" u="none" strike="noStrike" baseline="0" dirty="0" smtClean="0">
              <a:solidFill>
                <a:srgbClr val="FF0000"/>
              </a:solidFill>
              <a:latin typeface="TimesNewRomanPSMT"/>
            </a:endParaRPr>
          </a:p>
          <a:p>
            <a:pPr marL="0" indent="0">
              <a:buNone/>
            </a:pPr>
            <a:r>
              <a:rPr lang="en-US" sz="1800" dirty="0" smtClean="0">
                <a:latin typeface="TimesNewRomanPSMT"/>
              </a:rPr>
              <a:t>4. </a:t>
            </a:r>
            <a:r>
              <a:rPr lang="sr-Latn-RS" sz="1800" dirty="0" smtClean="0">
                <a:latin typeface="TimesNewRomanPSMT"/>
              </a:rPr>
              <a:t>Singlet </a:t>
            </a:r>
            <a:r>
              <a:rPr lang="sr-Latn-RS" sz="1800" dirty="0">
                <a:latin typeface="TimesNewRomanPSMT"/>
              </a:rPr>
              <a:t>oxygen ( 1O</a:t>
            </a:r>
            <a:r>
              <a:rPr lang="sr-Latn-RS" sz="1800" baseline="-25000" dirty="0">
                <a:latin typeface="TimesNewRomanPSMT"/>
              </a:rPr>
              <a:t>2</a:t>
            </a:r>
            <a:r>
              <a:rPr lang="sr-Latn-RS" sz="1800" dirty="0">
                <a:latin typeface="TimesNewRomanPSMT"/>
              </a:rPr>
              <a:t>)</a:t>
            </a:r>
            <a:endParaRPr lang="en-US" sz="1800" dirty="0">
              <a:latin typeface="TimesNewRomanPSMT"/>
            </a:endParaRPr>
          </a:p>
          <a:p>
            <a:pPr marL="0" indent="0" algn="l">
              <a:buNone/>
            </a:pPr>
            <a:endParaRPr lang="en-US" sz="1800" b="0" i="0" u="none" strike="noStrike" baseline="0" dirty="0" smtClean="0">
              <a:solidFill>
                <a:srgbClr val="FF0000"/>
              </a:solidFill>
              <a:latin typeface="TimesNewRomanPSMT"/>
            </a:endParaRPr>
          </a:p>
          <a:p>
            <a:r>
              <a:rPr lang="en-US" sz="1800" dirty="0" smtClean="0">
                <a:latin typeface="TimesNewRomanPSMT"/>
              </a:rPr>
              <a:t>Free radicals:</a:t>
            </a: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latin typeface="TimesNewRomanPSMT"/>
              </a:rPr>
              <a:t>- </a:t>
            </a:r>
            <a:r>
              <a:rPr lang="en-US" sz="1800" b="1" i="0" u="none" strike="noStrike" baseline="0" dirty="0" smtClean="0">
                <a:latin typeface="TimesNewRomanPSMT"/>
              </a:rPr>
              <a:t>Any molecules that have one or more</a:t>
            </a:r>
          </a:p>
          <a:p>
            <a:pPr marL="0" indent="0" algn="l">
              <a:buNone/>
            </a:pPr>
            <a:r>
              <a:rPr lang="en-US" sz="1800" b="1" i="0" u="none" strike="noStrike" baseline="0" dirty="0" smtClean="0">
                <a:latin typeface="TimesNewRomanPSMT"/>
              </a:rPr>
              <a:t> electrons in excess</a:t>
            </a:r>
            <a:r>
              <a:rPr lang="en-US" sz="1800" b="0" i="0" u="none" strike="noStrike" baseline="0" dirty="0" smtClean="0">
                <a:latin typeface="TimesNewRomanPSMT"/>
              </a:rPr>
              <a:t>: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latin typeface="TimesNewRomanPSMT"/>
              </a:rPr>
              <a:t>- </a:t>
            </a:r>
            <a:r>
              <a:rPr lang="sr-Latn-RS" sz="1800" b="0" i="0" u="none" strike="noStrike" baseline="0" dirty="0" smtClean="0">
                <a:latin typeface="TimesNewRomanPSMT"/>
              </a:rPr>
              <a:t>Lipid </a:t>
            </a:r>
            <a:r>
              <a:rPr lang="sr-Latn-RS" sz="1800" b="0" i="0" u="none" strike="noStrike" baseline="0" dirty="0">
                <a:latin typeface="TimesNewRomanPSMT"/>
              </a:rPr>
              <a:t>peroxide radical (ROO•)</a:t>
            </a:r>
            <a:endParaRPr lang="en-US" sz="180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latin typeface="TimesNewRomanPSMT"/>
              </a:rPr>
              <a:t>- </a:t>
            </a:r>
            <a:r>
              <a:rPr lang="sr-Latn-RS" sz="1800" b="0" i="0" u="none" strike="noStrike" baseline="0" dirty="0" smtClean="0">
                <a:latin typeface="TimesNewRomanPSMT"/>
              </a:rPr>
              <a:t>Nitric </a:t>
            </a:r>
            <a:r>
              <a:rPr lang="sr-Latn-RS" sz="1800" b="0" i="0" u="none" strike="noStrike" baseline="0" dirty="0">
                <a:latin typeface="TimesNewRomanPSMT"/>
              </a:rPr>
              <a:t>oxide (NO• )</a:t>
            </a:r>
            <a:endParaRPr lang="en-US" sz="1800" b="0" i="0" u="none" strike="noStrike" baseline="0" dirty="0"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 smtClean="0">
                <a:latin typeface="TimesNewRomanPSMT"/>
              </a:rPr>
              <a:t>- </a:t>
            </a:r>
            <a:r>
              <a:rPr lang="sr-Latn-RS" sz="1800" b="0" i="0" u="none" strike="noStrike" baseline="0" dirty="0" smtClean="0">
                <a:latin typeface="TimesNewRomanPSMT"/>
              </a:rPr>
              <a:t>Peroxynitrite </a:t>
            </a:r>
            <a:r>
              <a:rPr lang="sr-Latn-RS" sz="1800" b="0" i="0" u="none" strike="noStrike" baseline="0" dirty="0">
                <a:latin typeface="TimesNewRomanPSMT"/>
              </a:rPr>
              <a:t>(ONOO–•)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64B2412-990A-48F5-9420-D779CED9F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85" y="1350110"/>
            <a:ext cx="5092887" cy="379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5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D68BAA-4A6E-499D-9F20-30E813BA1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Role of Antioxidants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29683D-D979-4146-AACB-6E1AA789D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Apart from the scavenging enzymes described earlier, there are two types of antioxidants:</a:t>
            </a:r>
          </a:p>
          <a:p>
            <a:pPr algn="l">
              <a:buAutoNum type="arabicPeriod"/>
            </a:pP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Preventive </a:t>
            </a:r>
            <a:r>
              <a:rPr lang="sr-Latn-R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antioxidants</a:t>
            </a:r>
            <a:r>
              <a:rPr lang="en-U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: </a:t>
            </a:r>
            <a:r>
              <a:rPr lang="sr-Latn-RS" sz="1800" b="0" i="0" u="none" strike="noStrike" baseline="0" dirty="0">
                <a:latin typeface="TimesNewRomanPSMT"/>
              </a:rPr>
              <a:t>They will inhibit the</a:t>
            </a:r>
            <a:r>
              <a:rPr lang="en-US" sz="1800" b="0" i="0" u="none" strike="noStrike" baseline="0" dirty="0">
                <a:latin typeface="TimesNewRomanPSMT"/>
              </a:rPr>
              <a:t> initial production of free radicals. 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marL="457200" lvl="1" indent="0">
              <a:buNone/>
            </a:pPr>
            <a:r>
              <a:rPr lang="en-US" sz="1800" b="0" i="0" u="none" strike="noStrike" baseline="0" dirty="0" smtClean="0">
                <a:latin typeface="TimesNewRomanPSMT"/>
              </a:rPr>
              <a:t>- They </a:t>
            </a:r>
            <a:r>
              <a:rPr lang="en-US" sz="1800" b="0" i="0" u="none" strike="noStrike" baseline="0" dirty="0">
                <a:latin typeface="TimesNewRomanPSMT"/>
              </a:rPr>
              <a:t>are catalase, </a:t>
            </a:r>
            <a:r>
              <a:rPr lang="sr-Latn-RS" sz="1800" b="0" i="0" u="none" strike="noStrike" baseline="0" dirty="0">
                <a:latin typeface="TimesNewRomanPSMT"/>
              </a:rPr>
              <a:t>glutathione peroxidase and ethylenediaminetetraacetate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(EDTA)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>
              <a:buAutoNum type="arabicPeriod" startAt="2"/>
            </a:pPr>
            <a:r>
              <a:rPr lang="sr-Latn-R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Chain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breaking </a:t>
            </a:r>
            <a:r>
              <a:rPr lang="sr-Latn-R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antioxidants</a:t>
            </a:r>
            <a:r>
              <a:rPr lang="en-U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: </a:t>
            </a:r>
            <a:r>
              <a:rPr lang="sr-Latn-RS" sz="1800" b="0" i="0" u="none" strike="noStrike" baseline="0" dirty="0">
                <a:latin typeface="TimesNewRomanPSMT"/>
              </a:rPr>
              <a:t>They can inhibit</a:t>
            </a:r>
            <a:r>
              <a:rPr lang="en-US" sz="1800" b="0" i="0" u="none" strike="noStrike" baseline="0" dirty="0">
                <a:latin typeface="TimesNewRomanPSMT"/>
              </a:rPr>
              <a:t> propagative </a:t>
            </a:r>
            <a:r>
              <a:rPr lang="en-US" sz="1800" b="0" i="0" u="none" strike="noStrike" baseline="0" dirty="0" smtClean="0">
                <a:latin typeface="TimesNewRomanPSMT"/>
              </a:rPr>
              <a:t>phase of LPO. </a:t>
            </a:r>
          </a:p>
          <a:p>
            <a:pPr marL="0" indent="0" algn="l">
              <a:buNone/>
            </a:pPr>
            <a:r>
              <a:rPr lang="en-US" sz="1800" dirty="0">
                <a:latin typeface="TimesNewRomanPSMT"/>
              </a:rPr>
              <a:t>	</a:t>
            </a:r>
            <a:r>
              <a:rPr lang="en-US" sz="1800" dirty="0" smtClean="0">
                <a:latin typeface="TimesNewRomanPSMT"/>
              </a:rPr>
              <a:t>- </a:t>
            </a:r>
            <a:r>
              <a:rPr lang="en-US" sz="1800" b="0" i="0" u="none" strike="noStrike" baseline="0" dirty="0" smtClean="0">
                <a:latin typeface="TimesNewRomanPSMT"/>
              </a:rPr>
              <a:t>They </a:t>
            </a:r>
            <a:r>
              <a:rPr lang="en-US" sz="1800" b="0" i="0" u="none" strike="noStrike" baseline="0" dirty="0">
                <a:latin typeface="TimesNewRomanPSMT"/>
              </a:rPr>
              <a:t>include superoxide dismutase, uric acid and </a:t>
            </a:r>
            <a:r>
              <a:rPr lang="en-US" sz="1800" b="0" i="0" u="none" strike="noStrike" baseline="0" dirty="0" smtClean="0">
                <a:latin typeface="TimesNewRomanPSMT"/>
              </a:rPr>
              <a:t>vitamin </a:t>
            </a:r>
            <a:r>
              <a:rPr lang="en-US" sz="1800" b="0" i="0" u="none" strike="noStrike" baseline="0" dirty="0">
                <a:latin typeface="TimesNewRomanPSMT"/>
              </a:rPr>
              <a:t>E. 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marL="0" indent="0" algn="l">
              <a:buNone/>
            </a:pPr>
            <a:r>
              <a:rPr lang="en-US" sz="1800" dirty="0">
                <a:solidFill>
                  <a:srgbClr val="FF0000"/>
                </a:solidFill>
                <a:latin typeface="TimesNewRomanPSMT"/>
              </a:rPr>
              <a:t>	</a:t>
            </a:r>
            <a:r>
              <a:rPr lang="en-US" sz="1800" dirty="0" smtClean="0">
                <a:solidFill>
                  <a:srgbClr val="FF0000"/>
                </a:solidFill>
                <a:latin typeface="TimesNewRomanPSMT"/>
              </a:rPr>
              <a:t>- </a:t>
            </a:r>
            <a:r>
              <a:rPr lang="en-U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Alpha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tocopherol </a:t>
            </a:r>
            <a:r>
              <a:rPr lang="en-US" sz="1800" b="0" i="0" u="none" strike="noStrike" baseline="0" dirty="0">
                <a:latin typeface="TimesNewRomanPSMT"/>
              </a:rPr>
              <a:t>(T-OH) (vitamin E) would </a:t>
            </a:r>
            <a:r>
              <a:rPr lang="en-US" sz="1800" b="0" i="0" u="none" strike="noStrike" baseline="0" dirty="0" smtClean="0">
                <a:latin typeface="TimesNewRomanPSMT"/>
              </a:rPr>
              <a:t>intercept </a:t>
            </a:r>
            <a:r>
              <a:rPr lang="en-US" sz="1800" b="0" i="0" u="none" strike="noStrike" baseline="0" dirty="0">
                <a:latin typeface="TimesNewRomanPSMT"/>
              </a:rPr>
              <a:t>the peroxyl free radical and inactivate it before a PUFA can be attacked</a:t>
            </a:r>
            <a:endParaRPr lang="sr-Latn-R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157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EE5568-4264-4123-B9C0-A42448E25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708"/>
            <a:ext cx="6582880" cy="763525"/>
          </a:xfrm>
        </p:spPr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Antioxidants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2D6BED5-C4BE-4C1A-A360-78BFD7779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96233"/>
            <a:ext cx="7024346" cy="434726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Vitamin E </a:t>
            </a:r>
            <a:r>
              <a:rPr lang="en-US" sz="1800" b="0" i="0" u="none" strike="noStrike" baseline="0" dirty="0">
                <a:latin typeface="TimesNewRomanPSMT"/>
              </a:rPr>
              <a:t>is the lipid phase antioxidant.</a:t>
            </a: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Vitamin C </a:t>
            </a:r>
            <a:r>
              <a:rPr lang="en-US" sz="1800" b="0" i="0" u="none" strike="noStrike" baseline="0" dirty="0">
                <a:latin typeface="TimesNewRomanPSMT"/>
              </a:rPr>
              <a:t>is the aqueous phase antioxidant.</a:t>
            </a: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Ceruloplasmin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can act as an antioxidant in extracellular fluid </a:t>
            </a:r>
          </a:p>
          <a:p>
            <a:pPr algn="l"/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Caffeine</a:t>
            </a:r>
            <a:r>
              <a:rPr lang="en-US" sz="1800" b="1" i="0" u="none" strike="noStrike" baseline="0" dirty="0">
                <a:latin typeface="TimesNewRomanPS-Bold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is another effective antioxidant.</a:t>
            </a:r>
          </a:p>
          <a:p>
            <a:pPr algn="l"/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Cysteine, glutathione, carotenoids, </a:t>
            </a:r>
            <a:r>
              <a:rPr lang="sr-Latn-R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flavonoids </a:t>
            </a:r>
            <a:r>
              <a:rPr lang="sr-Latn-RS" sz="1800" b="0" i="0" u="none" strike="noStrike" baseline="0" dirty="0" smtClean="0">
                <a:latin typeface="TimesNewRomanPSMT"/>
              </a:rPr>
              <a:t>are </a:t>
            </a:r>
            <a:r>
              <a:rPr lang="sr-Latn-RS" sz="1800" b="0" i="0" u="none" strike="noStrike" baseline="0" dirty="0">
                <a:latin typeface="TimesNewRomanPSMT"/>
              </a:rPr>
              <a:t>minor</a:t>
            </a:r>
            <a:r>
              <a:rPr lang="en-US" sz="1800" dirty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antioxidants. 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r>
              <a:rPr lang="en-U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Beta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carotene </a:t>
            </a:r>
            <a:r>
              <a:rPr lang="en-U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(</a:t>
            </a:r>
            <a:r>
              <a:rPr lang="sr-Latn-RS" sz="1800" dirty="0">
                <a:solidFill>
                  <a:srgbClr val="FF0000"/>
                </a:solidFill>
                <a:latin typeface="TimesNewRomanPSMT"/>
              </a:rPr>
              <a:t>vitamin A</a:t>
            </a:r>
            <a:r>
              <a:rPr lang="en-US" sz="1800" b="1" i="0" u="none" strike="noStrike" baseline="0" dirty="0" smtClean="0">
                <a:solidFill>
                  <a:srgbClr val="FF0000"/>
                </a:solidFill>
                <a:latin typeface="TimesNewRomanPS-BoldMT"/>
              </a:rPr>
              <a:t>) </a:t>
            </a:r>
            <a:r>
              <a:rPr lang="en-US" sz="1800" b="0" i="0" u="none" strike="noStrike" baseline="0" dirty="0" smtClean="0">
                <a:latin typeface="TimesNewRomanPSMT"/>
              </a:rPr>
              <a:t>can </a:t>
            </a:r>
            <a:r>
              <a:rPr lang="en-US" sz="1800" b="0" i="0" u="none" strike="noStrike" baseline="0" dirty="0">
                <a:latin typeface="TimesNewRomanPSMT"/>
              </a:rPr>
              <a:t>act as a chain-breaking antioxidant, but is less effective than alpha tocopherol. 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lvl="1"/>
            <a:r>
              <a:rPr lang="en-US" sz="1800" b="0" i="0" u="none" strike="noStrike" baseline="0" dirty="0" smtClean="0">
                <a:latin typeface="TimesNewRomanPSMT"/>
              </a:rPr>
              <a:t>The </a:t>
            </a:r>
            <a:r>
              <a:rPr lang="en-US" sz="1800" b="0" i="0" u="none" strike="noStrike" baseline="0" dirty="0">
                <a:latin typeface="TimesNewRomanPSMT"/>
              </a:rPr>
              <a:t>incidence of heart attack is only 50% in vegetarians compared to non-vegetarians</a:t>
            </a:r>
          </a:p>
          <a:p>
            <a:pPr algn="l"/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Food items </a:t>
            </a:r>
            <a:r>
              <a:rPr lang="en-US" sz="1800" b="0" i="0" u="none" strike="noStrike" baseline="0" dirty="0">
                <a:latin typeface="TimesNewRomanPSMT"/>
              </a:rPr>
              <a:t>containing good quantity of antioxidants are: </a:t>
            </a:r>
            <a:endParaRPr lang="en-US" sz="1800" dirty="0">
              <a:latin typeface="TimesNewRomanPSMT"/>
            </a:endParaRPr>
          </a:p>
          <a:p>
            <a:pPr lvl="1"/>
            <a:r>
              <a:rPr lang="en-US" sz="1800" b="1" i="0" u="none" strike="noStrike" baseline="0" dirty="0" smtClean="0">
                <a:latin typeface="TimesNewRomanPSMT"/>
              </a:rPr>
              <a:t>Spices</a:t>
            </a:r>
            <a:r>
              <a:rPr lang="en-US" sz="1800" b="0" i="0" u="none" strike="noStrike" baseline="0" dirty="0" smtClean="0">
                <a:latin typeface="TimesNewRomanPSMT"/>
              </a:rPr>
              <a:t> </a:t>
            </a:r>
            <a:r>
              <a:rPr lang="en-US" sz="1800" b="0" i="0" u="none" strike="noStrike" baseline="0" dirty="0">
                <a:latin typeface="TimesNewRomanPSMT"/>
              </a:rPr>
              <a:t>used in ordinary Indian cooking contain highest quantity of antioxidants. </a:t>
            </a:r>
            <a:r>
              <a:rPr lang="en-US" sz="1800" dirty="0">
                <a:latin typeface="TimesNewRomanPSMT"/>
              </a:rPr>
              <a:t>(</a:t>
            </a:r>
            <a:r>
              <a:rPr lang="en-US" sz="1800" b="0" i="0" u="none" strike="noStrike" baseline="0" dirty="0" smtClean="0">
                <a:latin typeface="TimesNewRomanPSMT"/>
              </a:rPr>
              <a:t>Curcumin,</a:t>
            </a:r>
            <a:r>
              <a:rPr lang="en-US" sz="1800" b="0" i="0" u="none" strike="noStrike" dirty="0" smtClean="0">
                <a:latin typeface="TimesNewRomanPSMT"/>
              </a:rPr>
              <a:t> Ginger)</a:t>
            </a:r>
            <a:endParaRPr lang="en-US" sz="1800" b="0" i="0" u="none" strike="noStrike" baseline="0" dirty="0" smtClean="0">
              <a:latin typeface="TimesNewRomanPSMT"/>
            </a:endParaRPr>
          </a:p>
          <a:p>
            <a:pPr lvl="1"/>
            <a:r>
              <a:rPr lang="en-US" sz="1800" b="0" i="0" u="none" strike="noStrike" baseline="0" dirty="0" smtClean="0">
                <a:latin typeface="TimesNewRomanPSMT"/>
              </a:rPr>
              <a:t>Fruits </a:t>
            </a:r>
            <a:r>
              <a:rPr lang="en-US" sz="1800" b="0" i="0" u="none" strike="noStrike" baseline="0" dirty="0">
                <a:latin typeface="TimesNewRomanPSMT"/>
              </a:rPr>
              <a:t>and vegetables such as berries, broccoli, spinach, asparagus and green tea, which contain </a:t>
            </a:r>
            <a:r>
              <a:rPr lang="sr-Latn-RS" sz="1800" b="0" i="0" u="none" strike="noStrike" baseline="0" dirty="0">
                <a:latin typeface="TimesNewRomanPSMT"/>
              </a:rPr>
              <a:t>flavonoids, flavones, isoflavones and </a:t>
            </a:r>
            <a:r>
              <a:rPr lang="sr-Latn-RS" sz="1800" b="0" i="0" u="none" strike="noStrike" baseline="0" dirty="0" smtClean="0">
                <a:latin typeface="TimesNewRomanPSMT"/>
              </a:rPr>
              <a:t>anthocyanins. </a:t>
            </a:r>
            <a:r>
              <a:rPr lang="sr-Latn-RS" sz="1800" b="0" i="0" u="none" strike="noStrike" baseline="0" dirty="0">
                <a:latin typeface="TimesNewRomanPSMT"/>
              </a:rPr>
              <a:t>Resveratrol</a:t>
            </a:r>
            <a:r>
              <a:rPr lang="en-US" sz="1800" b="0" i="0" u="none" strike="noStrike" baseline="0" dirty="0">
                <a:latin typeface="TimesNewRomanPSMT"/>
              </a:rPr>
              <a:t> </a:t>
            </a:r>
            <a:r>
              <a:rPr lang="sr-Latn-RS" sz="1800" b="0" i="0" u="none" strike="noStrike" baseline="0" dirty="0">
                <a:latin typeface="TimesNewRomanPSMT"/>
              </a:rPr>
              <a:t>present in grapes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940765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D6068E-742E-4598-8AED-DF0EC668C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Antioxidants used as Therapeutic Agents</a:t>
            </a:r>
            <a:endParaRPr lang="sr-Latn-R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27ADA6F-C830-492D-8265-38431D3C3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1.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Vitamin E</a:t>
            </a: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2. </a:t>
            </a:r>
            <a:r>
              <a:rPr lang="sr-Latn-R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Vitamin C</a:t>
            </a: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3. Dimethyl thio urea</a:t>
            </a: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4. Dimethyl sulfoxide</a:t>
            </a: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5. Allopurinol</a:t>
            </a:r>
          </a:p>
          <a:p>
            <a:r>
              <a:rPr lang="en-US" sz="1800" b="0" i="0" u="none" strike="noStrike" baseline="0" dirty="0">
                <a:latin typeface="TimesNewRomanPSMT"/>
              </a:rPr>
              <a:t>Caution should be kept in using vitamin E</a:t>
            </a:r>
          </a:p>
          <a:p>
            <a:r>
              <a:rPr lang="en-US" sz="1800" b="0" i="0" u="none" strike="noStrike" baseline="0" dirty="0">
                <a:latin typeface="TimesNewRomanPSMT"/>
              </a:rPr>
              <a:t>Excess quantity of vitamin E may act as pro-oxidant and may be </a:t>
            </a:r>
            <a:r>
              <a:rPr lang="en-US" sz="1800" b="0" i="0" u="none" strike="noStrike" baseline="0" dirty="0" smtClean="0">
                <a:latin typeface="TimesNewRomanPSMT"/>
              </a:rPr>
              <a:t>deleterious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006101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BB09D0-55E2-44CC-ADF7-5ABA4B314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Commercial Use of Antioxidants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1FB0FE0-17B1-4DB2-8538-C41D7BC05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Antioxidants are regularly used in food industry to increase the shelf-life of products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Commercially used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TimesNewRomanPS-BoldMT"/>
              </a:rPr>
              <a:t>food preservatives </a:t>
            </a:r>
            <a:r>
              <a:rPr lang="en-US" sz="1800" b="0" i="0" u="none" strike="noStrike" baseline="0" dirty="0">
                <a:latin typeface="TimesNewRomanPSMT"/>
              </a:rPr>
              <a:t>are Vitamin E, propyl </a:t>
            </a:r>
            <a:r>
              <a:rPr lang="sr-Latn-RS" sz="1800" b="0" i="0" u="none" strike="noStrike" baseline="0" dirty="0">
                <a:latin typeface="TimesNewRomanPSMT"/>
              </a:rPr>
              <a:t>gallate, butylated hydroxy anisole (BHA) and butylated hydroxy toluene</a:t>
            </a:r>
            <a:r>
              <a:rPr lang="en-US" sz="1800" b="0" i="0" u="none" strike="noStrike" baseline="0" dirty="0">
                <a:latin typeface="TimesNewRomanPSMT"/>
              </a:rPr>
              <a:t> (BHT)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They prevent oxidative damage of oils, particularly those containing </a:t>
            </a:r>
            <a:r>
              <a:rPr lang="sr-Latn-RS" sz="1800" b="0" i="0" u="none" strike="noStrike" baseline="0" dirty="0">
                <a:latin typeface="TimesNewRomanPSMT"/>
              </a:rPr>
              <a:t>PUFA and prevent rancidity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075823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6A9D6E-8460-4FE5-B375-463D8BA44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Protection Against Ozone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55D2556-BE36-4A49-A721-C92621CA4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031" y="1420799"/>
            <a:ext cx="6862659" cy="3594231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b="0" i="0" u="none" strike="noStrike" baseline="0" dirty="0">
                <a:latin typeface="TimesNewRomanPSMT"/>
              </a:rPr>
              <a:t>When ozone content in air is low, protection is by uric acid present in the lining of the nasal cavity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Glutathione and ascorbic acid in the proximal and distal respiratory tract additionally reacts with ozone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Ozone which escapes this antioxidant screen can react with proteins, carbohydrates and lipids to generate lipid peroxides, to generate a chain reaction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A second line of defense is by alpha tocopherol and glutathione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Most individuals are able to protect against small amounts of ozone in the atmosphere, but about 10 – 20% healthy individuals </a:t>
            </a:r>
            <a:r>
              <a:rPr lang="sr-Latn-RS" sz="1800" b="0" i="0" u="none" strike="noStrike" baseline="0" dirty="0">
                <a:latin typeface="TimesNewRomanPSMT"/>
              </a:rPr>
              <a:t>can have respiratory symptoms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016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717AAE-DBDB-4532-8A9F-26832DAAD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3525"/>
          </a:xfrm>
        </p:spPr>
        <p:txBody>
          <a:bodyPr>
            <a:normAutofit/>
          </a:bodyPr>
          <a:lstStyle/>
          <a:p>
            <a:pPr algn="ctr"/>
            <a:r>
              <a:rPr lang="sr-Latn-RS" sz="3200" b="1" dirty="0">
                <a:solidFill>
                  <a:schemeClr val="tx1"/>
                </a:solidFill>
              </a:rPr>
              <a:t>Free Radicals </a:t>
            </a:r>
            <a:r>
              <a:rPr lang="sr-Latn-RS" sz="3200" b="1" dirty="0" smtClean="0">
                <a:solidFill>
                  <a:schemeClr val="tx1"/>
                </a:solidFill>
              </a:rPr>
              <a:t>and</a:t>
            </a:r>
            <a:r>
              <a:rPr lang="en-US" sz="3200" b="1" dirty="0" smtClean="0">
                <a:solidFill>
                  <a:schemeClr val="tx1"/>
                </a:solidFill>
              </a:rPr>
              <a:t> ROS</a:t>
            </a:r>
            <a:endParaRPr lang="sr-Latn-R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030A8BA-6EAF-4ACF-8EE7-29592E33C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15" y="739290"/>
            <a:ext cx="9133185" cy="1679755"/>
          </a:xfrm>
        </p:spPr>
        <p:txBody>
          <a:bodyPr/>
          <a:lstStyle/>
          <a:p>
            <a:pPr algn="l"/>
            <a:r>
              <a:rPr lang="en-US" sz="1800" dirty="0">
                <a:latin typeface="TimesNewRomanPSMT"/>
              </a:rPr>
              <a:t>H</a:t>
            </a:r>
            <a:r>
              <a:rPr lang="en-US" sz="1800" b="0" i="0" u="none" strike="noStrike" baseline="0" dirty="0" smtClean="0">
                <a:latin typeface="TimesNewRomanPSMT"/>
              </a:rPr>
              <a:t>ydrogen </a:t>
            </a:r>
            <a:r>
              <a:rPr lang="en-US" sz="1800" b="0" i="0" u="none" strike="noStrike" baseline="0" dirty="0">
                <a:latin typeface="TimesNewRomanPSMT"/>
              </a:rPr>
              <a:t>peroxide and singlet oxygen are not free radicals (they do not have </a:t>
            </a:r>
            <a:r>
              <a:rPr lang="en-US" sz="1800" b="0" i="0" u="none" strike="noStrike" baseline="0" dirty="0" smtClean="0">
                <a:latin typeface="TimesNewRomanPSMT"/>
              </a:rPr>
              <a:t>unpaired electrons)</a:t>
            </a:r>
            <a:endParaRPr lang="en-US" sz="1800" b="0" i="0" u="none" strike="noStrike" baseline="0" dirty="0">
              <a:latin typeface="TimesNewRomanPSMT"/>
            </a:endParaRP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However, because of their extreme reactivity, they are included in the group of reactive oxygen species</a:t>
            </a:r>
          </a:p>
          <a:p>
            <a:pPr algn="l"/>
            <a:r>
              <a:rPr lang="en-US" sz="1800" b="0" i="0" u="none" strike="noStrike" baseline="0" dirty="0">
                <a:latin typeface="TimesNewRomanPSMT"/>
              </a:rPr>
              <a:t>The sequential univalent reduction steps of oxygen </a:t>
            </a:r>
            <a:r>
              <a:rPr lang="sr-Latn-RS" sz="1800" b="0" i="0" u="none" strike="noStrike" baseline="0" dirty="0">
                <a:latin typeface="TimesNewRomanPSMT"/>
              </a:rPr>
              <a:t>may be represented as:</a:t>
            </a:r>
            <a:endParaRPr lang="sr-Latn-RS" dirty="0"/>
          </a:p>
        </p:txBody>
      </p:sp>
      <p:pic>
        <p:nvPicPr>
          <p:cNvPr id="6" name="Picture 4" descr="IVANK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15" y="2419045"/>
            <a:ext cx="9144000" cy="272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143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150" y="739290"/>
            <a:ext cx="9153150" cy="440421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Superoxide anion radical (SAR</a:t>
            </a:r>
            <a:r>
              <a:rPr lang="en-US" b="1" baseline="30000" dirty="0" smtClean="0"/>
              <a:t>.</a:t>
            </a:r>
            <a:r>
              <a:rPr lang="en-US" b="1" dirty="0" smtClean="0"/>
              <a:t>)</a:t>
            </a:r>
          </a:p>
          <a:p>
            <a:pPr lvl="1"/>
            <a:r>
              <a:rPr lang="en-US" sz="2600" dirty="0" smtClean="0"/>
              <a:t>When 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takes one electron</a:t>
            </a:r>
          </a:p>
          <a:p>
            <a:pPr lvl="1"/>
            <a:r>
              <a:rPr lang="en-US" sz="2600" b="1" i="1" dirty="0" smtClean="0"/>
              <a:t>Haber-Weiss reaction</a:t>
            </a:r>
            <a:r>
              <a:rPr lang="en-US" sz="2600" dirty="0" smtClean="0"/>
              <a:t>: </a:t>
            </a:r>
            <a:r>
              <a:rPr lang="sl-SI" sz="2600" dirty="0">
                <a:latin typeface="Arial" charset="0"/>
              </a:rPr>
              <a:t>О</a:t>
            </a:r>
            <a:r>
              <a:rPr lang="sl-SI" sz="2600" baseline="-25000" dirty="0">
                <a:latin typeface="Arial" charset="0"/>
              </a:rPr>
              <a:t>2</a:t>
            </a:r>
            <a:r>
              <a:rPr lang="sl-SI" sz="2600" dirty="0" smtClean="0">
                <a:latin typeface="Arial" charset="0"/>
              </a:rPr>
              <a:t>·</a:t>
            </a:r>
            <a:r>
              <a:rPr lang="en-US" sz="2600" dirty="0" smtClean="0">
                <a:latin typeface="Arial" charset="0"/>
              </a:rPr>
              <a:t> </a:t>
            </a:r>
            <a:r>
              <a:rPr lang="sl-SI" sz="2600" dirty="0" smtClean="0">
                <a:latin typeface="Arial" charset="0"/>
              </a:rPr>
              <a:t>+</a:t>
            </a:r>
            <a:r>
              <a:rPr lang="sr-Latn-CS" sz="2600" dirty="0" smtClean="0">
                <a:latin typeface="Arial" charset="0"/>
              </a:rPr>
              <a:t>H</a:t>
            </a:r>
            <a:r>
              <a:rPr lang="sr-Latn-CS" sz="2600" baseline="-25000" dirty="0" smtClean="0">
                <a:latin typeface="Arial" charset="0"/>
              </a:rPr>
              <a:t>2</a:t>
            </a:r>
            <a:r>
              <a:rPr lang="sr-Latn-CS" sz="2600" dirty="0" smtClean="0">
                <a:latin typeface="Arial" charset="0"/>
              </a:rPr>
              <a:t>О</a:t>
            </a:r>
            <a:r>
              <a:rPr lang="sr-Latn-CS" sz="2600" baseline="-25000" dirty="0" smtClean="0">
                <a:latin typeface="Arial" charset="0"/>
              </a:rPr>
              <a:t>2</a:t>
            </a:r>
            <a:r>
              <a:rPr lang="sr-Latn-CS" sz="2600" dirty="0" smtClean="0">
                <a:latin typeface="Arial" charset="0"/>
              </a:rPr>
              <a:t> </a:t>
            </a:r>
            <a:r>
              <a:rPr lang="sr-Latn-CS" sz="2600" dirty="0">
                <a:latin typeface="Arial" charset="0"/>
                <a:cs typeface="Arial" charset="0"/>
              </a:rPr>
              <a:t>→</a:t>
            </a:r>
            <a:r>
              <a:rPr lang="sr-Latn-CS" sz="2600" dirty="0">
                <a:latin typeface="Arial" charset="0"/>
              </a:rPr>
              <a:t> </a:t>
            </a:r>
            <a:r>
              <a:rPr lang="sr-Latn-CS" sz="2600" dirty="0" smtClean="0">
                <a:latin typeface="Arial" charset="0"/>
              </a:rPr>
              <a:t>О</a:t>
            </a:r>
            <a:r>
              <a:rPr lang="sr-Latn-CS" sz="2600" baseline="-25000" dirty="0" smtClean="0">
                <a:latin typeface="Arial" charset="0"/>
              </a:rPr>
              <a:t>2</a:t>
            </a:r>
            <a:r>
              <a:rPr lang="sr-Latn-CS" sz="2600" dirty="0" smtClean="0">
                <a:latin typeface="Arial" charset="0"/>
              </a:rPr>
              <a:t>+ </a:t>
            </a:r>
            <a:r>
              <a:rPr lang="sr-Latn-CS" sz="2600" dirty="0">
                <a:latin typeface="Arial" charset="0"/>
              </a:rPr>
              <a:t>ОH</a:t>
            </a:r>
            <a:r>
              <a:rPr lang="en-US" sz="2600" dirty="0">
                <a:latin typeface="Arial" charset="0"/>
              </a:rPr>
              <a:t>¯</a:t>
            </a:r>
            <a:r>
              <a:rPr lang="sr-Latn-CS" sz="2600" dirty="0">
                <a:latin typeface="Arial" charset="0"/>
              </a:rPr>
              <a:t> </a:t>
            </a:r>
            <a:r>
              <a:rPr lang="sr-Latn-CS" sz="2600" dirty="0" smtClean="0">
                <a:latin typeface="Arial" charset="0"/>
              </a:rPr>
              <a:t>+ </a:t>
            </a:r>
            <a:r>
              <a:rPr lang="sr-Latn-CS" sz="2600" dirty="0">
                <a:latin typeface="Arial" charset="0"/>
              </a:rPr>
              <a:t>ОH</a:t>
            </a:r>
            <a:r>
              <a:rPr lang="sr-Latn-CS" sz="2600" dirty="0" smtClean="0">
                <a:latin typeface="Arial" charset="0"/>
              </a:rPr>
              <a:t>·</a:t>
            </a:r>
            <a:endParaRPr lang="en-US" sz="2600" dirty="0" smtClean="0">
              <a:latin typeface="Arial" charset="0"/>
            </a:endParaRPr>
          </a:p>
          <a:p>
            <a:pPr lvl="1"/>
            <a:r>
              <a:rPr lang="en-US" sz="2600" dirty="0" smtClean="0">
                <a:latin typeface="Arial" charset="0"/>
              </a:rPr>
              <a:t>SAR can be removed by action of Superoxide </a:t>
            </a:r>
            <a:r>
              <a:rPr lang="en-US" sz="2600" dirty="0" smtClean="0">
                <a:latin typeface="Arial" charset="0"/>
              </a:rPr>
              <a:t>dismutase</a:t>
            </a:r>
            <a:endParaRPr lang="en-US" sz="1100" dirty="0" smtClean="0"/>
          </a:p>
          <a:p>
            <a:r>
              <a:rPr lang="en-US" b="1" dirty="0" smtClean="0"/>
              <a:t>Hydrogen Peroxide 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r>
              <a:rPr lang="en-US" b="1" baseline="-25000" dirty="0" smtClean="0"/>
              <a:t>2</a:t>
            </a:r>
          </a:p>
          <a:p>
            <a:pPr lvl="1"/>
            <a:r>
              <a:rPr lang="en-US" sz="2600" dirty="0" smtClean="0"/>
              <a:t>When 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takes two electrons or SAR </a:t>
            </a:r>
            <a:r>
              <a:rPr lang="en-US" sz="2600" dirty="0" smtClean="0"/>
              <a:t>takes </a:t>
            </a:r>
            <a:r>
              <a:rPr lang="en-US" sz="2600" dirty="0" smtClean="0"/>
              <a:t>one electron</a:t>
            </a:r>
          </a:p>
          <a:p>
            <a:pPr lvl="1"/>
            <a:r>
              <a:rPr lang="en-US" sz="2600" dirty="0" smtClean="0"/>
              <a:t>In dismutase reaction of superoxide dismutase: </a:t>
            </a:r>
          </a:p>
          <a:p>
            <a:pPr marL="457200" lvl="1" indent="0">
              <a:buNone/>
            </a:pPr>
            <a:r>
              <a:rPr lang="en-US" sz="2600" dirty="0" smtClean="0">
                <a:latin typeface="Arial" charset="0"/>
              </a:rPr>
              <a:t>             </a:t>
            </a:r>
            <a:r>
              <a:rPr lang="sl-SI" sz="2600" dirty="0" smtClean="0">
                <a:latin typeface="Arial" charset="0"/>
              </a:rPr>
              <a:t>О</a:t>
            </a:r>
            <a:r>
              <a:rPr lang="sl-SI" sz="2600" baseline="-25000" dirty="0" smtClean="0">
                <a:latin typeface="Arial" charset="0"/>
              </a:rPr>
              <a:t>2</a:t>
            </a:r>
            <a:r>
              <a:rPr lang="sl-SI" sz="2600" dirty="0">
                <a:latin typeface="Arial" charset="0"/>
              </a:rPr>
              <a:t>·  + </a:t>
            </a:r>
            <a:r>
              <a:rPr lang="sr-Cyrl-CS" sz="2600" dirty="0">
                <a:latin typeface="Arial" charset="0"/>
              </a:rPr>
              <a:t>О</a:t>
            </a:r>
            <a:r>
              <a:rPr lang="sl-SI" sz="2600" baseline="-25000" dirty="0">
                <a:latin typeface="Arial" charset="0"/>
              </a:rPr>
              <a:t>2</a:t>
            </a:r>
            <a:r>
              <a:rPr lang="sl-SI" sz="2600" dirty="0">
                <a:latin typeface="Arial" charset="0"/>
              </a:rPr>
              <a:t>· + 2</a:t>
            </a:r>
            <a:r>
              <a:rPr lang="en-US" sz="2600" dirty="0">
                <a:latin typeface="Arial" charset="0"/>
                <a:cs typeface="Arial" charset="0"/>
              </a:rPr>
              <a:t>H</a:t>
            </a:r>
            <a:r>
              <a:rPr lang="sl-SI" sz="2600" baseline="30000" dirty="0">
                <a:latin typeface="Arial" charset="0"/>
              </a:rPr>
              <a:t>+</a:t>
            </a:r>
            <a:r>
              <a:rPr lang="sl-SI" sz="2600" dirty="0">
                <a:latin typeface="Arial" charset="0"/>
              </a:rPr>
              <a:t> → </a:t>
            </a:r>
            <a:r>
              <a:rPr lang="en-US" sz="2600" dirty="0">
                <a:latin typeface="Arial" charset="0"/>
                <a:cs typeface="Arial" charset="0"/>
              </a:rPr>
              <a:t>H</a:t>
            </a:r>
            <a:r>
              <a:rPr lang="sr-Latn-CS" sz="2600" baseline="-25000" dirty="0">
                <a:latin typeface="Arial" charset="0"/>
              </a:rPr>
              <a:t>2</a:t>
            </a:r>
            <a:r>
              <a:rPr lang="en-US" sz="2600" dirty="0">
                <a:latin typeface="Arial" charset="0"/>
                <a:cs typeface="Arial" charset="0"/>
              </a:rPr>
              <a:t>O</a:t>
            </a:r>
            <a:r>
              <a:rPr lang="sr-Latn-CS" sz="2600" baseline="-25000" dirty="0">
                <a:latin typeface="Arial" charset="0"/>
              </a:rPr>
              <a:t>2</a:t>
            </a:r>
            <a:r>
              <a:rPr lang="sr-Cyrl-RS" sz="2600" baseline="-25000" dirty="0">
                <a:latin typeface="Arial" charset="0"/>
              </a:rPr>
              <a:t> </a:t>
            </a:r>
            <a:r>
              <a:rPr lang="sr-Cyrl-RS" sz="2600" dirty="0">
                <a:latin typeface="Arial" charset="0"/>
              </a:rPr>
              <a:t>+ </a:t>
            </a:r>
            <a:r>
              <a:rPr lang="sr-Cyrl-RS" sz="2600" dirty="0" smtClean="0">
                <a:latin typeface="Arial" charset="0"/>
              </a:rPr>
              <a:t>О</a:t>
            </a:r>
            <a:r>
              <a:rPr lang="sr-Cyrl-RS" sz="2600" baseline="-25000" dirty="0" smtClean="0">
                <a:latin typeface="Arial" charset="0"/>
              </a:rPr>
              <a:t>2</a:t>
            </a:r>
            <a:endParaRPr lang="en-US" sz="2600" baseline="-25000" dirty="0" smtClean="0">
              <a:latin typeface="Arial" charset="0"/>
            </a:endParaRPr>
          </a:p>
          <a:p>
            <a:pPr lvl="1"/>
            <a:r>
              <a:rPr lang="en-US" sz="2600" b="1" i="1" dirty="0" smtClean="0">
                <a:latin typeface="Arial" charset="0"/>
              </a:rPr>
              <a:t>Fenton reaction</a:t>
            </a:r>
            <a:r>
              <a:rPr lang="en-US" sz="2600" dirty="0" smtClean="0">
                <a:latin typeface="Arial" charset="0"/>
              </a:rPr>
              <a:t>: </a:t>
            </a:r>
            <a:r>
              <a:rPr lang="sr-Latn-CS" sz="2600" dirty="0">
                <a:latin typeface="Arial" charset="0"/>
              </a:rPr>
              <a:t>Fe</a:t>
            </a:r>
            <a:r>
              <a:rPr lang="sr-Latn-CS" sz="2600" baseline="30000" dirty="0">
                <a:latin typeface="Arial" charset="0"/>
              </a:rPr>
              <a:t>2+</a:t>
            </a:r>
            <a:r>
              <a:rPr lang="sr-Latn-CS" sz="2600" dirty="0">
                <a:latin typeface="Arial" charset="0"/>
              </a:rPr>
              <a:t>  + H</a:t>
            </a:r>
            <a:r>
              <a:rPr lang="sr-Latn-CS" sz="2600" baseline="-25000" dirty="0">
                <a:latin typeface="Arial" charset="0"/>
              </a:rPr>
              <a:t>2</a:t>
            </a:r>
            <a:r>
              <a:rPr lang="sr-Latn-CS" sz="2600" dirty="0">
                <a:latin typeface="Arial" charset="0"/>
              </a:rPr>
              <a:t>О</a:t>
            </a:r>
            <a:r>
              <a:rPr lang="sr-Latn-CS" sz="2600" baseline="-25000" dirty="0">
                <a:latin typeface="Arial" charset="0"/>
              </a:rPr>
              <a:t>2</a:t>
            </a:r>
            <a:r>
              <a:rPr lang="sr-Latn-CS" sz="2600" dirty="0">
                <a:latin typeface="Arial" charset="0"/>
              </a:rPr>
              <a:t> </a:t>
            </a:r>
            <a:r>
              <a:rPr lang="sr-Latn-CS" sz="2600" dirty="0">
                <a:latin typeface="Arial" charset="0"/>
                <a:cs typeface="Arial" charset="0"/>
              </a:rPr>
              <a:t>→</a:t>
            </a:r>
            <a:r>
              <a:rPr lang="sr-Latn-CS" sz="2600" dirty="0">
                <a:latin typeface="Arial" charset="0"/>
              </a:rPr>
              <a:t> Fe</a:t>
            </a:r>
            <a:r>
              <a:rPr lang="sr-Latn-CS" sz="2600" baseline="30000" dirty="0">
                <a:latin typeface="Arial" charset="0"/>
              </a:rPr>
              <a:t>3+</a:t>
            </a:r>
            <a:r>
              <a:rPr lang="sr-Latn-CS" sz="2600" dirty="0">
                <a:latin typeface="Arial" charset="0"/>
              </a:rPr>
              <a:t> + ОH· + ОH</a:t>
            </a:r>
            <a:r>
              <a:rPr lang="en-US" sz="2600" dirty="0" smtClean="0">
                <a:latin typeface="Arial" charset="0"/>
              </a:rPr>
              <a:t>¯</a:t>
            </a:r>
          </a:p>
          <a:p>
            <a:pPr lvl="1"/>
            <a:r>
              <a:rPr lang="en-US" sz="2600" dirty="0" smtClean="0">
                <a:latin typeface="Arial" charset="0"/>
              </a:rPr>
              <a:t>H</a:t>
            </a:r>
            <a:r>
              <a:rPr lang="en-US" sz="2600" baseline="-25000" dirty="0" smtClean="0">
                <a:latin typeface="Arial" charset="0"/>
              </a:rPr>
              <a:t>2</a:t>
            </a:r>
            <a:r>
              <a:rPr lang="en-US" sz="2600" dirty="0" smtClean="0">
                <a:latin typeface="Arial" charset="0"/>
              </a:rPr>
              <a:t>O</a:t>
            </a:r>
            <a:r>
              <a:rPr lang="en-US" sz="2600" baseline="-25000" dirty="0" smtClean="0">
                <a:latin typeface="Arial" charset="0"/>
              </a:rPr>
              <a:t>2</a:t>
            </a:r>
            <a:r>
              <a:rPr lang="en-US" sz="2600" dirty="0" smtClean="0">
                <a:latin typeface="Arial" charset="0"/>
              </a:rPr>
              <a:t> can be removed by action of two enzymes Catalase and Glutathione Peroxidase</a:t>
            </a:r>
            <a:endParaRPr lang="en-US" sz="2600" dirty="0" smtClean="0"/>
          </a:p>
          <a:p>
            <a:r>
              <a:rPr lang="en-US" b="1" dirty="0" smtClean="0"/>
              <a:t>Hydroxyl radical (HR</a:t>
            </a:r>
            <a:r>
              <a:rPr lang="en-US" b="1" baseline="30000" dirty="0" smtClean="0"/>
              <a:t>.</a:t>
            </a:r>
            <a:r>
              <a:rPr lang="en-US" b="1" dirty="0" smtClean="0"/>
              <a:t>)</a:t>
            </a:r>
          </a:p>
          <a:p>
            <a:r>
              <a:rPr lang="en-US" sz="2600" dirty="0" smtClean="0"/>
              <a:t>When 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 takes 3 electrons </a:t>
            </a:r>
            <a:r>
              <a:rPr lang="en-US" sz="2600" dirty="0" smtClean="0"/>
              <a:t>or in </a:t>
            </a:r>
            <a:r>
              <a:rPr lang="en-US" sz="2600" dirty="0" smtClean="0"/>
              <a:t>HW or F reaction</a:t>
            </a:r>
          </a:p>
          <a:p>
            <a:r>
              <a:rPr lang="sr-Latn-CS" sz="2600" dirty="0">
                <a:latin typeface="Arial" charset="0"/>
              </a:rPr>
              <a:t>ОH</a:t>
            </a:r>
            <a:r>
              <a:rPr lang="sr-Latn-CS" sz="2600" dirty="0" smtClean="0">
                <a:latin typeface="Arial" charset="0"/>
              </a:rPr>
              <a:t>·</a:t>
            </a:r>
            <a:r>
              <a:rPr lang="en-US" sz="2600" dirty="0" smtClean="0">
                <a:latin typeface="Arial" charset="0"/>
              </a:rPr>
              <a:t> can react with any molecule</a:t>
            </a:r>
          </a:p>
          <a:p>
            <a:r>
              <a:rPr lang="en-US" sz="2600" dirty="0" smtClean="0">
                <a:latin typeface="Arial" charset="0"/>
              </a:rPr>
              <a:t>There is non of defensive mechanism from </a:t>
            </a:r>
            <a:r>
              <a:rPr lang="sr-Latn-CS" sz="2600" dirty="0">
                <a:latin typeface="Arial" charset="0"/>
              </a:rPr>
              <a:t>ОH·</a:t>
            </a:r>
            <a:endParaRPr lang="en-US" sz="2600" dirty="0" smtClean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EF717AAE-DBDB-4532-8A9F-26832DAAD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3525"/>
          </a:xfrm>
        </p:spPr>
        <p:txBody>
          <a:bodyPr>
            <a:normAutofit/>
          </a:bodyPr>
          <a:lstStyle/>
          <a:p>
            <a:pPr algn="ctr"/>
            <a:r>
              <a:rPr lang="sr-Latn-RS" sz="3200" b="1" dirty="0">
                <a:solidFill>
                  <a:schemeClr val="tx1"/>
                </a:solidFill>
              </a:rPr>
              <a:t>Free Radicals </a:t>
            </a:r>
            <a:r>
              <a:rPr lang="sr-Latn-RS" sz="3200" b="1" dirty="0" smtClean="0">
                <a:solidFill>
                  <a:schemeClr val="tx1"/>
                </a:solidFill>
              </a:rPr>
              <a:t>and</a:t>
            </a:r>
            <a:r>
              <a:rPr lang="en-US" sz="3200" b="1" dirty="0" smtClean="0">
                <a:solidFill>
                  <a:schemeClr val="tx1"/>
                </a:solidFill>
              </a:rPr>
              <a:t> ROS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12952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5A79ED-678F-4876-B597-CFBB45106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1" y="160475"/>
            <a:ext cx="6582880" cy="763525"/>
          </a:xfrm>
        </p:spPr>
        <p:txBody>
          <a:bodyPr>
            <a:normAutofit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Free Radicals </a:t>
            </a:r>
            <a:r>
              <a:rPr lang="sr-Latn-RS" b="1" dirty="0" smtClean="0">
                <a:solidFill>
                  <a:schemeClr val="tx1"/>
                </a:solidFill>
              </a:rPr>
              <a:t>and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sr-Latn-RS" b="1" dirty="0" smtClean="0">
                <a:solidFill>
                  <a:schemeClr val="tx1"/>
                </a:solidFill>
              </a:rPr>
              <a:t>Antioxidants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A6FFBA-7C4C-4A4C-87AA-24AC35599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544" y="1197405"/>
            <a:ext cx="3513610" cy="320680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Important characteristics of the ROS are:</a:t>
            </a: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a.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Extreme reactivity</a:t>
            </a:r>
          </a:p>
          <a:p>
            <a:pPr marL="0" indent="0" algn="l">
              <a:buNone/>
            </a:pPr>
            <a:r>
              <a:rPr lang="sr-Latn-RS" sz="1800" b="0" i="0" u="none" strike="noStrike" baseline="0" dirty="0">
                <a:latin typeface="TimesNewRomanPSMT"/>
              </a:rPr>
              <a:t>b. </a:t>
            </a:r>
            <a:r>
              <a:rPr lang="sr-Latn-RS" sz="1800" b="0" i="0" u="none" strike="noStrike" baseline="0" dirty="0">
                <a:solidFill>
                  <a:srgbClr val="FF0000"/>
                </a:solidFill>
                <a:latin typeface="TimesNewRomanPSMT"/>
              </a:rPr>
              <a:t>Short </a:t>
            </a:r>
            <a:r>
              <a:rPr lang="sr-Latn-R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lifespan</a:t>
            </a:r>
            <a:endParaRPr lang="en-US" sz="1800" b="0" i="0" u="none" strike="noStrike" baseline="0" dirty="0" smtClean="0">
              <a:solidFill>
                <a:srgbClr val="FF0000"/>
              </a:solidFill>
              <a:latin typeface="TimesNewRomanPSMT"/>
            </a:endParaRPr>
          </a:p>
          <a:p>
            <a:pPr marL="0" indent="0" algn="l">
              <a:buNone/>
            </a:pPr>
            <a:r>
              <a:rPr lang="en-US" sz="1600" dirty="0" smtClean="0">
                <a:solidFill>
                  <a:srgbClr val="FF0000"/>
                </a:solidFill>
                <a:latin typeface="TimesNewRomanPSMT"/>
              </a:rPr>
              <a:t>- SAR has a half-life of 10-20s</a:t>
            </a:r>
          </a:p>
          <a:p>
            <a:pPr marL="0" indent="0" algn="l">
              <a:buNone/>
            </a:pPr>
            <a:r>
              <a:rPr lang="en-US" sz="1600" dirty="0" smtClean="0">
                <a:solidFill>
                  <a:srgbClr val="FF0000"/>
                </a:solidFill>
                <a:latin typeface="TimesNewRomanPSMT"/>
              </a:rPr>
              <a:t>- HR has a half-life of 10</a:t>
            </a:r>
            <a:r>
              <a:rPr lang="en-US" sz="1600" baseline="30000" dirty="0" smtClean="0">
                <a:solidFill>
                  <a:srgbClr val="FF0000"/>
                </a:solidFill>
                <a:latin typeface="TimesNewRomanPSMT"/>
              </a:rPr>
              <a:t>-9</a:t>
            </a:r>
            <a:r>
              <a:rPr lang="en-US" sz="1600" dirty="0" smtClean="0">
                <a:solidFill>
                  <a:srgbClr val="FF0000"/>
                </a:solidFill>
                <a:latin typeface="TimesNewRomanPSMT"/>
              </a:rPr>
              <a:t>s</a:t>
            </a:r>
            <a:endParaRPr lang="sr-Latn-RS" sz="1600" b="0" i="0" u="none" strike="noStrike" baseline="0" dirty="0">
              <a:solidFill>
                <a:srgbClr val="FF0000"/>
              </a:solidFill>
              <a:latin typeface="TimesNewRomanPSMT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c.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Generation of new ROS by chain reaction</a:t>
            </a: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TimesNewRomanPSMT"/>
              </a:rPr>
              <a:t>d. </a:t>
            </a:r>
            <a:r>
              <a:rPr lang="en-US" sz="1800" b="0" i="0" u="none" strike="noStrike" baseline="0" dirty="0">
                <a:solidFill>
                  <a:srgbClr val="FF0000"/>
                </a:solidFill>
                <a:latin typeface="TimesNewRomanPSMT"/>
              </a:rPr>
              <a:t>Damage to </a:t>
            </a:r>
            <a:r>
              <a:rPr lang="en-US" sz="1800" b="0" i="0" u="none" strike="noStrike" baseline="0" dirty="0" smtClean="0">
                <a:solidFill>
                  <a:srgbClr val="FF0000"/>
                </a:solidFill>
                <a:latin typeface="TimesNewRomanPSMT"/>
              </a:rPr>
              <a:t>various cells and tissues</a:t>
            </a:r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AF14953-9085-4B7D-9E9E-91221ED30B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838" y="1502815"/>
            <a:ext cx="5828985" cy="363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22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Functional free radicals are involved in:</a:t>
            </a:r>
          </a:p>
          <a:p>
            <a:endParaRPr lang="en-US" dirty="0"/>
          </a:p>
          <a:p>
            <a:r>
              <a:rPr lang="en-US" dirty="0" smtClean="0"/>
              <a:t>1. Cellular signaling in various physiological or biochemical reaction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2. </a:t>
            </a:r>
            <a:r>
              <a:rPr lang="en-US" dirty="0"/>
              <a:t>C</a:t>
            </a:r>
            <a:r>
              <a:rPr lang="en-US" dirty="0" smtClean="0"/>
              <a:t>ellular defense mechanism - phagocytosis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F65A79ED-678F-4876-B597-CFBB45106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8470"/>
            <a:ext cx="8847740" cy="763525"/>
          </a:xfrm>
        </p:spPr>
        <p:txBody>
          <a:bodyPr>
            <a:normAutofit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</a:rPr>
              <a:t>Free Radicals </a:t>
            </a:r>
            <a:r>
              <a:rPr lang="sr-Latn-RS" b="1" dirty="0" smtClean="0">
                <a:solidFill>
                  <a:schemeClr val="tx1"/>
                </a:solidFill>
              </a:rPr>
              <a:t>and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sr-Latn-RS" b="1" dirty="0" smtClean="0">
                <a:solidFill>
                  <a:schemeClr val="tx1"/>
                </a:solidFill>
              </a:rPr>
              <a:t>Antioxidants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5978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022" y="173629"/>
            <a:ext cx="6582880" cy="763525"/>
          </a:xfrm>
        </p:spPr>
        <p:txBody>
          <a:bodyPr/>
          <a:lstStyle/>
          <a:p>
            <a:r>
              <a:rPr lang="en-US" b="1" dirty="0" smtClean="0"/>
              <a:t>OXIDATIVE STRESS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524" y="953794"/>
            <a:ext cx="9149524" cy="418970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Imbalance </a:t>
            </a:r>
            <a:r>
              <a:rPr lang="en-US" dirty="0"/>
              <a:t>between </a:t>
            </a:r>
            <a:r>
              <a:rPr lang="en-US" dirty="0" smtClean="0"/>
              <a:t>the </a:t>
            </a:r>
            <a:r>
              <a:rPr lang="en-US" dirty="0"/>
              <a:t>body’s free radicals </a:t>
            </a:r>
            <a:r>
              <a:rPr lang="en-US" dirty="0" smtClean="0"/>
              <a:t>(</a:t>
            </a:r>
            <a:r>
              <a:rPr lang="en-US" dirty="0"/>
              <a:t>reactive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oxygen </a:t>
            </a:r>
            <a:r>
              <a:rPr lang="en-US" dirty="0"/>
              <a:t>species, </a:t>
            </a:r>
            <a:r>
              <a:rPr lang="en-US" dirty="0" smtClean="0"/>
              <a:t>ROS) and antioxidants</a:t>
            </a:r>
            <a:endParaRPr lang="en-US" dirty="0"/>
          </a:p>
          <a:p>
            <a:r>
              <a:rPr lang="en-US" dirty="0"/>
              <a:t>When oxidative stress occurs, it can lead to cellular </a:t>
            </a:r>
            <a:r>
              <a:rPr lang="en-US" dirty="0" smtClean="0"/>
              <a:t>damage </a:t>
            </a:r>
          </a:p>
          <a:p>
            <a:pPr marL="0" indent="0">
              <a:buNone/>
            </a:pPr>
            <a:r>
              <a:rPr lang="en-US" dirty="0" smtClean="0"/>
              <a:t>and </a:t>
            </a:r>
            <a:r>
              <a:rPr lang="en-US" dirty="0"/>
              <a:t>has been implicated in various diseases and aging </a:t>
            </a:r>
            <a:r>
              <a:rPr lang="en-US" dirty="0" smtClean="0"/>
              <a:t>processes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/>
              <a:t>Causes of Oxidative Stress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Environmental factors</a:t>
            </a:r>
            <a:r>
              <a:rPr lang="en-US" dirty="0" smtClean="0"/>
              <a:t>:</a:t>
            </a:r>
          </a:p>
          <a:p>
            <a:pPr lvl="2"/>
            <a:r>
              <a:rPr lang="en-US" dirty="0"/>
              <a:t>Exposure to pollutants, </a:t>
            </a:r>
            <a:r>
              <a:rPr lang="en-US" dirty="0" smtClean="0"/>
              <a:t>UV radiation, Cigarette </a:t>
            </a:r>
            <a:r>
              <a:rPr lang="en-US" dirty="0" smtClean="0"/>
              <a:t>smoking, </a:t>
            </a:r>
            <a:r>
              <a:rPr lang="en-US" dirty="0" smtClean="0"/>
              <a:t>Toxins</a:t>
            </a:r>
          </a:p>
          <a:p>
            <a:pPr lvl="1"/>
            <a:r>
              <a:rPr lang="en-US" dirty="0"/>
              <a:t>Metabolic processes</a:t>
            </a:r>
            <a:r>
              <a:rPr lang="en-US" dirty="0" smtClean="0"/>
              <a:t>:</a:t>
            </a:r>
          </a:p>
          <a:p>
            <a:pPr lvl="2"/>
            <a:r>
              <a:rPr lang="en-US" dirty="0"/>
              <a:t>Oxidative phosphorylation, Poor diet, Chronic </a:t>
            </a:r>
            <a:r>
              <a:rPr lang="en-US" dirty="0" smtClean="0"/>
              <a:t>inflammation</a:t>
            </a:r>
          </a:p>
          <a:p>
            <a:pPr marL="914400" lvl="2" indent="0">
              <a:buNone/>
            </a:pPr>
            <a:endParaRPr lang="en-US" dirty="0" smtClean="0"/>
          </a:p>
          <a:p>
            <a:r>
              <a:rPr lang="en-US" b="1" dirty="0"/>
              <a:t>Effects of Oxidative Stress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DNA damage: This can lead to mutations, potentially causing </a:t>
            </a:r>
            <a:r>
              <a:rPr lang="en-US" dirty="0" smtClean="0"/>
              <a:t>cancer</a:t>
            </a:r>
            <a:endParaRPr lang="en-US" dirty="0"/>
          </a:p>
          <a:p>
            <a:pPr lvl="1"/>
            <a:r>
              <a:rPr lang="en-US" dirty="0"/>
              <a:t>Protein damage: Affects enzymes and structural proteins, leading to malfunctions in cellular </a:t>
            </a:r>
            <a:r>
              <a:rPr lang="en-US" dirty="0" smtClean="0"/>
              <a:t>processes</a:t>
            </a:r>
            <a:endParaRPr lang="en-US" dirty="0"/>
          </a:p>
          <a:p>
            <a:pPr lvl="1"/>
            <a:r>
              <a:rPr lang="en-US" dirty="0"/>
              <a:t>Lipid peroxidation: Oxidation of lipids in cell membranes can compromise cell </a:t>
            </a:r>
            <a:r>
              <a:rPr lang="en-US" dirty="0" smtClean="0"/>
              <a:t>integrity</a:t>
            </a:r>
            <a:endParaRPr lang="en-US" dirty="0"/>
          </a:p>
          <a:p>
            <a:pPr lvl="1"/>
            <a:r>
              <a:rPr lang="en-US" dirty="0"/>
              <a:t>Mitochondrial dysfunction: Mitochondria are a major source of ROS, and oxidative stress can </a:t>
            </a:r>
            <a:r>
              <a:rPr lang="en-US" dirty="0" smtClean="0"/>
              <a:t>impair   </a:t>
            </a:r>
            <a:r>
              <a:rPr lang="en-US" dirty="0"/>
              <a:t>their function, contributing to aging and various diseases</a:t>
            </a:r>
          </a:p>
          <a:p>
            <a:pPr lvl="1"/>
            <a:endParaRPr lang="en-US" dirty="0"/>
          </a:p>
        </p:txBody>
      </p:sp>
      <p:pic>
        <p:nvPicPr>
          <p:cNvPr id="1026" name="Picture 2" descr="Oxidative Stress: A Delicate Balance Of Free Radicals And Antioxidants |  NOVA - Health Articl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640" y="0"/>
            <a:ext cx="3350360" cy="197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7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2931</Words>
  <Application>Microsoft Office PowerPoint</Application>
  <PresentationFormat>On-screen Show (16:9)</PresentationFormat>
  <Paragraphs>316</Paragraphs>
  <Slides>44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Times New Roman</vt:lpstr>
      <vt:lpstr>TimesNewRomanPS-BoldMT</vt:lpstr>
      <vt:lpstr>TimesNewRomanPSMT</vt:lpstr>
      <vt:lpstr>Office Theme</vt:lpstr>
      <vt:lpstr>ROS and antioxidant protection</vt:lpstr>
      <vt:lpstr>Where to find:</vt:lpstr>
      <vt:lpstr>Free Radicals and ROS</vt:lpstr>
      <vt:lpstr>Free Radicals and ROS</vt:lpstr>
      <vt:lpstr>Free Radicals and ROS</vt:lpstr>
      <vt:lpstr>Free Radicals and ROS</vt:lpstr>
      <vt:lpstr>Free Radicals and Antioxidants</vt:lpstr>
      <vt:lpstr>Free Radicals and Antioxidants</vt:lpstr>
      <vt:lpstr>OXIDATIVE STRESS</vt:lpstr>
      <vt:lpstr>OXIDATIVE STRESS</vt:lpstr>
      <vt:lpstr>Antioxidants</vt:lpstr>
      <vt:lpstr>Generation of Oxygen Free Radicals or Reactive Oxygen Species (ROS)</vt:lpstr>
      <vt:lpstr>Generation of Free Radicals</vt:lpstr>
      <vt:lpstr>Lipid Peroxidation</vt:lpstr>
      <vt:lpstr>Phagocytosis as Source of Free Radicals</vt:lpstr>
      <vt:lpstr>Generation of Free Radicals</vt:lpstr>
      <vt:lpstr>Cell defenses: Antioxidants</vt:lpstr>
      <vt:lpstr>Antioxidants – Mechanism of action</vt:lpstr>
      <vt:lpstr>Types of Antioxidant System </vt:lpstr>
      <vt:lpstr>Free Radical Scavenger Systems Superoxide Dismutase (SOD)</vt:lpstr>
      <vt:lpstr>Free Radical Scavenger Systems Glutathione Peroxidase</vt:lpstr>
      <vt:lpstr>Free Radical Scavenger Systems Glutathione Reductase</vt:lpstr>
      <vt:lpstr>Free Radical Scavenger Systems Catalase</vt:lpstr>
      <vt:lpstr>Free Radical Scavenger Systems Vitamins </vt:lpstr>
      <vt:lpstr>Polyphenols</vt:lpstr>
      <vt:lpstr>Free Radical Scavenger Systems Transition metals – Cu, Zn, Se, Mn, Fe</vt:lpstr>
      <vt:lpstr>Damage Produced by Reactive Oxygen Species</vt:lpstr>
      <vt:lpstr>Damage Produced by Reactive Oxygen Species</vt:lpstr>
      <vt:lpstr>CLINICAL SIGNIFICANCE Chronic Inflammation</vt:lpstr>
      <vt:lpstr>CLINICAL SIGNIFICANCE Acute Inflammation</vt:lpstr>
      <vt:lpstr>CLINICAL SIGNIFICANCE Respiratory Diseases</vt:lpstr>
      <vt:lpstr>CLINICAL SIGNIFICANCE Diseases of the Eye</vt:lpstr>
      <vt:lpstr>CLINICAL SIGNIFICANCE Reperfusion Injury</vt:lpstr>
      <vt:lpstr>CLINICAL SIGNIFICANCE Atherosclerosis and Myocardial Infarction</vt:lpstr>
      <vt:lpstr>Free radical toxicity</vt:lpstr>
      <vt:lpstr>Lipid Peroxidation</vt:lpstr>
      <vt:lpstr>Lipid Peroxidation - Initiation Phase</vt:lpstr>
      <vt:lpstr>Lipid Peroxidation Propagation and Degradation Phase</vt:lpstr>
      <vt:lpstr>Lipid Peroxidation Termination Phase</vt:lpstr>
      <vt:lpstr>Role of Antioxidants</vt:lpstr>
      <vt:lpstr>Antioxidants</vt:lpstr>
      <vt:lpstr>Antioxidants used as Therapeutic Agents</vt:lpstr>
      <vt:lpstr>Commercial Use of Antioxidants</vt:lpstr>
      <vt:lpstr>Protection Against Ozone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2017-08-01T15:40:51Z</dcterms:created>
  <dcterms:modified xsi:type="dcterms:W3CDTF">2024-11-11T20:10:39Z</dcterms:modified>
</cp:coreProperties>
</file>